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1" r:id="rId4"/>
  </p:sldMasterIdLst>
  <p:notesMasterIdLst>
    <p:notesMasterId r:id="rId29"/>
  </p:notesMasterIdLst>
  <p:handoutMasterIdLst>
    <p:handoutMasterId r:id="rId30"/>
  </p:handoutMasterIdLst>
  <p:sldIdLst>
    <p:sldId id="256" r:id="rId5"/>
    <p:sldId id="271" r:id="rId6"/>
    <p:sldId id="273" r:id="rId7"/>
    <p:sldId id="3442" r:id="rId8"/>
    <p:sldId id="3448" r:id="rId9"/>
    <p:sldId id="3464" r:id="rId10"/>
    <p:sldId id="453" r:id="rId11"/>
    <p:sldId id="3471" r:id="rId12"/>
    <p:sldId id="3440" r:id="rId13"/>
    <p:sldId id="3450" r:id="rId14"/>
    <p:sldId id="3452" r:id="rId15"/>
    <p:sldId id="3444" r:id="rId16"/>
    <p:sldId id="3443" r:id="rId17"/>
    <p:sldId id="3451" r:id="rId18"/>
    <p:sldId id="429" r:id="rId19"/>
    <p:sldId id="978" r:id="rId20"/>
    <p:sldId id="3334" r:id="rId21"/>
    <p:sldId id="3333" r:id="rId22"/>
    <p:sldId id="3336" r:id="rId23"/>
    <p:sldId id="968" r:id="rId24"/>
    <p:sldId id="404" r:id="rId25"/>
    <p:sldId id="3466" r:id="rId26"/>
    <p:sldId id="3465" r:id="rId27"/>
    <p:sldId id="3467" r:id="rId28"/>
  </p:sldIdLst>
  <p:sldSz cx="12193588" cy="6858000"/>
  <p:notesSz cx="6858000" cy="9144000"/>
  <p:defaultTextStyle>
    <a:defPPr>
      <a:defRPr lang="sv-SE"/>
    </a:defPPr>
    <a:lvl1pPr marL="0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630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261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891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522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152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783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413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7044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79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btom Desta Asfaw" initials="HDA" lastIdx="16" clrIdx="0">
    <p:extLst>
      <p:ext uri="{19B8F6BF-5375-455C-9EA6-DF929625EA0E}">
        <p15:presenceInfo xmlns:p15="http://schemas.microsoft.com/office/powerpoint/2012/main" userId="Habtom Desta Asfaw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99FF99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82" autoAdjust="0"/>
    <p:restoredTop sz="94674"/>
  </p:normalViewPr>
  <p:slideViewPr>
    <p:cSldViewPr>
      <p:cViewPr varScale="1">
        <p:scale>
          <a:sx n="60" d="100"/>
          <a:sy n="60" d="100"/>
        </p:scale>
        <p:origin x="584" y="52"/>
      </p:cViewPr>
      <p:guideLst>
        <p:guide orient="horz" pos="1979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5F16D5-F98B-5A41-B3EE-0E98964D6D0D}" type="datetimeFigureOut">
              <a:rPr lang="en-US" smtClean="0"/>
              <a:t>10/26/2021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1B8285-6912-F849-AA50-41DCED2F36C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161226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58C004-4DCA-47BA-BBAA-E9F6A792E3F9}" type="datetimeFigureOut">
              <a:rPr lang="sv-SE" smtClean="0"/>
              <a:t>2021-10-26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2EA45-C8A5-40F4-9411-9C33B54AB27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69800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914519" y="2130426"/>
            <a:ext cx="10364550" cy="1470025"/>
          </a:xfrm>
        </p:spPr>
        <p:txBody>
          <a:bodyPr>
            <a:normAutofit/>
          </a:bodyPr>
          <a:lstStyle>
            <a:lvl1pPr algn="ctr">
              <a:defRPr sz="5333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9038" y="3886200"/>
            <a:ext cx="8535512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910472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735983" y="740701"/>
            <a:ext cx="8847926" cy="1143000"/>
          </a:xfrm>
        </p:spPr>
        <p:txBody>
          <a:bodyPr>
            <a:normAutofit/>
          </a:bodyPr>
          <a:lstStyle>
            <a:lvl1pPr>
              <a:defRPr sz="4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09680" y="2084851"/>
            <a:ext cx="10974229" cy="4525963"/>
          </a:xfrm>
        </p:spPr>
        <p:txBody>
          <a:bodyPr vert="eaVert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483912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840351" y="740702"/>
            <a:ext cx="2743557" cy="5851525"/>
          </a:xfrm>
        </p:spPr>
        <p:txBody>
          <a:bodyPr vert="eaVert">
            <a:normAutofit/>
          </a:bodyPr>
          <a:lstStyle>
            <a:lvl1pPr>
              <a:defRPr sz="4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09680" y="740702"/>
            <a:ext cx="8027445" cy="5851525"/>
          </a:xfrm>
        </p:spPr>
        <p:txBody>
          <a:bodyPr vert="eaVert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21721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+Tex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07B80F6-60EA-4414-BF12-A05EFB1EA5B7}"/>
              </a:ext>
            </a:extLst>
          </p:cNvPr>
          <p:cNvSpPr/>
          <p:nvPr userDrawn="1"/>
        </p:nvSpPr>
        <p:spPr>
          <a:xfrm>
            <a:off x="0" y="1076769"/>
            <a:ext cx="12193588" cy="5305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457225E-3A4C-4E91-9A75-09525A69B7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199" y="1122363"/>
            <a:ext cx="9145191" cy="594470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0BDCF6B-4F92-4A84-A694-C92FFA7AF4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199" y="1913198"/>
            <a:ext cx="9145191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D5E2E6-DA04-4000-8057-55DED283FE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0131" y="5686017"/>
            <a:ext cx="441707" cy="69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49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07B80F6-60EA-4414-BF12-A05EFB1EA5B7}"/>
              </a:ext>
            </a:extLst>
          </p:cNvPr>
          <p:cNvSpPr/>
          <p:nvPr userDrawn="1"/>
        </p:nvSpPr>
        <p:spPr>
          <a:xfrm>
            <a:off x="0" y="1076770"/>
            <a:ext cx="12193588" cy="53146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212DF58-D931-4B53-9E97-965AABF9B69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23340" y="1468032"/>
            <a:ext cx="9145191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ABFBDD-4556-49FC-B341-64EF16A08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0131" y="5686017"/>
            <a:ext cx="441707" cy="69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920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46326A1D-3435-D344-A817-683EFFC21D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3588" cy="1440000"/>
          </a:xfrm>
          <a:prstGeom prst="rect">
            <a:avLst/>
          </a:prstGeom>
        </p:spPr>
        <p:txBody>
          <a:bodyPr lIns="720000" tIns="0" rIns="720000" bIns="0" anchor="b" anchorCtr="0"/>
          <a:lstStyle>
            <a:lvl1pPr marL="0" indent="0" algn="l">
              <a:buNone/>
              <a:defRPr sz="4000" b="0" cap="all" baseline="0">
                <a:solidFill>
                  <a:srgbClr val="4D9AD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8" name="Espace réservé du texte 10">
            <a:extLst>
              <a:ext uri="{FF2B5EF4-FFF2-40B4-BE49-F238E27FC236}">
                <a16:creationId xmlns:a16="http://schemas.microsoft.com/office/drawing/2014/main" id="{F82F1CA4-D84D-124D-8B17-64FAED123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620000"/>
            <a:ext cx="12193588" cy="4543425"/>
          </a:xfrm>
          <a:prstGeom prst="rect">
            <a:avLst/>
          </a:prstGeom>
        </p:spPr>
        <p:txBody>
          <a:bodyPr lIns="720000" tIns="0" rIns="720000" bIns="0"/>
          <a:lstStyle>
            <a:lvl1pPr marL="457200" indent="-457200" algn="l">
              <a:buClr>
                <a:srgbClr val="4D9AD7"/>
              </a:buClr>
              <a:buFont typeface="Arial" panose="020B0604020202020204" pitchFamily="34" charset="0"/>
              <a:buChar char="•"/>
              <a:defRPr sz="3000" cap="none" baseline="0">
                <a:solidFill>
                  <a:srgbClr val="144391"/>
                </a:solidFill>
                <a:latin typeface="Verdana" panose="020B0604030504040204" pitchFamily="34" charset="0"/>
              </a:defRPr>
            </a:lvl1pPr>
          </a:lstStyle>
          <a:p>
            <a:r>
              <a:rPr lang="en-GB" noProof="0" dirty="0"/>
              <a:t>Body 1 column</a:t>
            </a:r>
          </a:p>
        </p:txBody>
      </p:sp>
    </p:spTree>
    <p:extLst>
      <p:ext uri="{BB962C8B-B14F-4D97-AF65-F5344CB8AC3E}">
        <p14:creationId xmlns:p14="http://schemas.microsoft.com/office/powerpoint/2010/main" val="38696526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pieren 21"/>
          <p:cNvGrpSpPr/>
          <p:nvPr userDrawn="1"/>
        </p:nvGrpSpPr>
        <p:grpSpPr>
          <a:xfrm>
            <a:off x="6385464" y="1061049"/>
            <a:ext cx="5400703" cy="5400000"/>
            <a:chOff x="6573369" y="1033794"/>
            <a:chExt cx="5400000" cy="5400000"/>
          </a:xfrm>
        </p:grpSpPr>
        <p:pic>
          <p:nvPicPr>
            <p:cNvPr id="23" name="Picture 23"/>
            <p:cNvPicPr>
              <a:picLocks noChangeAspect="1"/>
            </p:cNvPicPr>
            <p:nvPr userDrawn="1"/>
          </p:nvPicPr>
          <p:blipFill rotWithShape="1">
            <a:blip r:embed="rId2"/>
            <a:srcRect l="9079" t="14888" r="10003" b="27446"/>
            <a:stretch/>
          </p:blipFill>
          <p:spPr>
            <a:xfrm>
              <a:off x="6574966" y="1033794"/>
              <a:ext cx="5398403" cy="5400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24" name="Rechteck 23"/>
            <p:cNvSpPr/>
            <p:nvPr userDrawn="1"/>
          </p:nvSpPr>
          <p:spPr>
            <a:xfrm>
              <a:off x="6573369" y="1033794"/>
              <a:ext cx="5400000" cy="5400000"/>
            </a:xfrm>
            <a:prstGeom prst="rect">
              <a:avLst/>
            </a:prstGeom>
            <a:gradFill>
              <a:gsLst>
                <a:gs pos="86000">
                  <a:srgbClr val="000A15">
                    <a:alpha val="50000"/>
                  </a:srgbClr>
                </a:gs>
                <a:gs pos="15000">
                  <a:srgbClr val="000A15">
                    <a:alpha val="50000"/>
                  </a:srgbClr>
                </a:gs>
                <a:gs pos="0">
                  <a:srgbClr val="000A15"/>
                </a:gs>
                <a:gs pos="32000">
                  <a:srgbClr val="001D2D">
                    <a:alpha val="50000"/>
                  </a:srgbClr>
                </a:gs>
                <a:gs pos="100000">
                  <a:srgbClr val="000A15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</p:grpSp>
      <p:sp>
        <p:nvSpPr>
          <p:cNvPr id="1025" name="Textplatzhalter 1024"/>
          <p:cNvSpPr>
            <a:spLocks noGrp="1"/>
          </p:cNvSpPr>
          <p:nvPr>
            <p:ph type="body" sz="quarter" idx="14" hasCustomPrompt="1"/>
          </p:nvPr>
        </p:nvSpPr>
        <p:spPr>
          <a:xfrm>
            <a:off x="623970" y="188640"/>
            <a:ext cx="10945650" cy="164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 b="1">
                <a:solidFill>
                  <a:srgbClr val="3FEB32"/>
                </a:solidFill>
                <a:latin typeface="+mn-lt"/>
              </a:defRPr>
            </a:lvl1pPr>
            <a:lvl2pPr>
              <a:defRPr sz="4200">
                <a:solidFill>
                  <a:srgbClr val="3FEB32"/>
                </a:solidFill>
              </a:defRPr>
            </a:lvl2pPr>
            <a:lvl3pPr>
              <a:defRPr sz="4200">
                <a:solidFill>
                  <a:srgbClr val="3FEB32"/>
                </a:solidFill>
              </a:defRPr>
            </a:lvl3pPr>
            <a:lvl4pPr>
              <a:defRPr sz="4200">
                <a:solidFill>
                  <a:srgbClr val="3FEB32"/>
                </a:solidFill>
              </a:defRPr>
            </a:lvl4pPr>
            <a:lvl5pPr>
              <a:defRPr sz="4200">
                <a:solidFill>
                  <a:srgbClr val="3FEB32"/>
                </a:solidFill>
              </a:defRPr>
            </a:lvl5pPr>
          </a:lstStyle>
          <a:p>
            <a:pPr lvl="0"/>
            <a:r>
              <a:rPr lang="de-DE" dirty="0"/>
              <a:t>Title</a:t>
            </a:r>
            <a:endParaRPr lang="en-US" dirty="0"/>
          </a:p>
        </p:txBody>
      </p:sp>
      <p:sp>
        <p:nvSpPr>
          <p:cNvPr id="1028" name="Textplatzhalter 1027"/>
          <p:cNvSpPr>
            <a:spLocks noGrp="1"/>
          </p:cNvSpPr>
          <p:nvPr>
            <p:ph type="body" sz="quarter" idx="15" hasCustomPrompt="1"/>
          </p:nvPr>
        </p:nvSpPr>
        <p:spPr>
          <a:xfrm>
            <a:off x="597544" y="3379787"/>
            <a:ext cx="7083633" cy="28540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de-DE" b="1" baseline="0" dirty="0" smtClean="0">
                <a:latin typeface="+mn-lt"/>
              </a:defRPr>
            </a:lvl1pPr>
            <a:lvl2pPr>
              <a:defRPr lang="de-DE" sz="2000" dirty="0" smtClean="0">
                <a:latin typeface="+mn-lt"/>
              </a:defRPr>
            </a:lvl2pPr>
            <a:lvl3pPr>
              <a:defRPr lang="de-DE" sz="1800" dirty="0" smtClean="0">
                <a:latin typeface="+mn-lt"/>
              </a:defRPr>
            </a:lvl3pPr>
            <a:lvl4pPr>
              <a:defRPr lang="de-DE" sz="1600" dirty="0" smtClean="0">
                <a:latin typeface="+mn-lt"/>
              </a:defRPr>
            </a:lvl4pPr>
            <a:lvl5pPr>
              <a:defRPr lang="en-US" sz="1600" dirty="0">
                <a:latin typeface="+mn-lt"/>
              </a:defRPr>
            </a:lvl5pPr>
          </a:lstStyle>
          <a:p>
            <a:r>
              <a:rPr lang="en-US" sz="2800" b="1" dirty="0">
                <a:solidFill>
                  <a:schemeClr val="bg1"/>
                </a:solidFill>
                <a:latin typeface="Helvetica" pitchFamily="2" charset="0"/>
              </a:rPr>
              <a:t>Subtitle &amp; Presenter</a:t>
            </a:r>
            <a:endParaRPr lang="en-US" sz="2000"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8" name="Picture 2" descr="S:\021_320\Projekte\H2020-FETPROACT-04-2019_Battery2030+\Work Packages\WP2_Roadmapping\T2.2_Harmonization\Battery2030_transparent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6272" y="5661248"/>
            <a:ext cx="1377878" cy="79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993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/>
          <p:nvPr userDrawn="1"/>
        </p:nvGrpSpPr>
        <p:grpSpPr>
          <a:xfrm>
            <a:off x="6385464" y="1061049"/>
            <a:ext cx="5400703" cy="5400000"/>
            <a:chOff x="5373313" y="2359606"/>
            <a:chExt cx="5400000" cy="5400000"/>
          </a:xfrm>
        </p:grpSpPr>
        <p:pic>
          <p:nvPicPr>
            <p:cNvPr id="13" name="Picture 23"/>
            <p:cNvPicPr>
              <a:picLocks/>
            </p:cNvPicPr>
            <p:nvPr userDrawn="1"/>
          </p:nvPicPr>
          <p:blipFill rotWithShape="1">
            <a:blip r:embed="rId2"/>
            <a:srcRect l="9079" t="14888" r="10003" b="27446"/>
            <a:stretch/>
          </p:blipFill>
          <p:spPr>
            <a:xfrm>
              <a:off x="5374910" y="2359606"/>
              <a:ext cx="5398403" cy="5400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4" name="Rechteck 13"/>
            <p:cNvSpPr>
              <a:spLocks/>
            </p:cNvSpPr>
            <p:nvPr userDrawn="1"/>
          </p:nvSpPr>
          <p:spPr>
            <a:xfrm>
              <a:off x="5373313" y="2359606"/>
              <a:ext cx="5400000" cy="5400000"/>
            </a:xfrm>
            <a:prstGeom prst="rect">
              <a:avLst/>
            </a:prstGeom>
            <a:gradFill>
              <a:gsLst>
                <a:gs pos="86000">
                  <a:srgbClr val="000A15">
                    <a:alpha val="75000"/>
                  </a:srgbClr>
                </a:gs>
                <a:gs pos="15000">
                  <a:srgbClr val="000A15">
                    <a:alpha val="75000"/>
                  </a:srgbClr>
                </a:gs>
                <a:gs pos="0">
                  <a:srgbClr val="000A15"/>
                </a:gs>
                <a:gs pos="32000">
                  <a:srgbClr val="001D2D">
                    <a:alpha val="75000"/>
                  </a:srgbClr>
                </a:gs>
                <a:gs pos="100000">
                  <a:srgbClr val="000A15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026697" y="3475050"/>
            <a:ext cx="3543418" cy="674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none">
            <a:spAutoFit/>
          </a:bodyPr>
          <a:lstStyle>
            <a:lvl1pPr algn="r">
              <a:defRPr sz="4200" b="1">
                <a:latin typeface="+mn-lt"/>
              </a:defRPr>
            </a:lvl1pPr>
          </a:lstStyle>
          <a:p>
            <a:r>
              <a:rPr lang="fr-FR" dirty="0" err="1"/>
              <a:t>Chapter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23970" y="4544818"/>
            <a:ext cx="10945650" cy="17281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id="{B99692E6-4CCD-2740-B574-15861E94D30D}"/>
              </a:ext>
            </a:extLst>
          </p:cNvPr>
          <p:cNvSpPr/>
          <p:nvPr userDrawn="1"/>
        </p:nvSpPr>
        <p:spPr>
          <a:xfrm>
            <a:off x="336044" y="4257072"/>
            <a:ext cx="11521500" cy="2303656"/>
          </a:xfrm>
          <a:prstGeom prst="roundRect">
            <a:avLst>
              <a:gd name="adj" fmla="val 14927"/>
            </a:avLst>
          </a:prstGeom>
          <a:noFill/>
          <a:ln w="28575">
            <a:solidFill>
              <a:srgbClr val="51B1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>
              <a:solidFill>
                <a:schemeClr val="accent1"/>
              </a:solidFill>
            </a:endParaRPr>
          </a:p>
        </p:txBody>
      </p:sp>
      <p:pic>
        <p:nvPicPr>
          <p:cNvPr id="9" name="Picture 2" descr="S:\021_320\Projekte\H2020-FETPROACT-04-2019_Battery2030+\Work Packages\WP2_Roadmapping\T2.2_Harmonization\Battery2030_transparent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6272" y="5661248"/>
            <a:ext cx="1377878" cy="79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86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wrap="none"/>
          <a:lstStyle>
            <a:lvl1pPr>
              <a:defRPr b="1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3970" y="1250728"/>
            <a:ext cx="10945650" cy="5040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653501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2" name="Espace réservé du contenu 2"/>
          <p:cNvSpPr>
            <a:spLocks noGrp="1"/>
          </p:cNvSpPr>
          <p:nvPr>
            <p:ph sz="half" idx="12"/>
          </p:nvPr>
        </p:nvSpPr>
        <p:spPr>
          <a:xfrm>
            <a:off x="623473" y="1250728"/>
            <a:ext cx="5328694" cy="504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fr-FR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fr-FR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fr-FR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fr-FR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fr-FR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3" name="Espace réservé du contenu 3"/>
          <p:cNvSpPr>
            <a:spLocks noGrp="1"/>
          </p:cNvSpPr>
          <p:nvPr>
            <p:ph sz="half" idx="2"/>
          </p:nvPr>
        </p:nvSpPr>
        <p:spPr>
          <a:xfrm>
            <a:off x="6241923" y="1250728"/>
            <a:ext cx="5328694" cy="504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fr-FR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fr-FR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fr-FR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fr-FR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fr-FR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6934184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411772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639960" y="932723"/>
            <a:ext cx="8943949" cy="1143000"/>
          </a:xfrm>
        </p:spPr>
        <p:txBody>
          <a:bodyPr>
            <a:normAutofit/>
          </a:bodyPr>
          <a:lstStyle>
            <a:lvl1pPr algn="r">
              <a:defRPr sz="4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09680" y="2332038"/>
            <a:ext cx="10974229" cy="4073293"/>
          </a:xfrm>
        </p:spPr>
        <p:txBody>
          <a:bodyPr>
            <a:normAutofit/>
          </a:bodyPr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  <a:lvl2pPr>
              <a:defRPr sz="3200">
                <a:latin typeface="Arial" pitchFamily="34" charset="0"/>
                <a:cs typeface="Arial" pitchFamily="34" charset="0"/>
              </a:defRPr>
            </a:lvl2pPr>
            <a:lvl3pPr>
              <a:defRPr sz="3200">
                <a:latin typeface="Arial" pitchFamily="34" charset="0"/>
                <a:cs typeface="Arial" pitchFamily="34" charset="0"/>
              </a:defRPr>
            </a:lvl3pPr>
            <a:lvl4pPr>
              <a:defRPr sz="3200">
                <a:latin typeface="Arial" pitchFamily="34" charset="0"/>
                <a:cs typeface="Arial" pitchFamily="34" charset="0"/>
              </a:defRPr>
            </a:lvl4pPr>
            <a:lvl5pPr>
              <a:defRPr sz="3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218640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/>
          <p:cNvGrpSpPr/>
          <p:nvPr userDrawn="1"/>
        </p:nvGrpSpPr>
        <p:grpSpPr>
          <a:xfrm>
            <a:off x="6385464" y="1061049"/>
            <a:ext cx="5400703" cy="5400000"/>
            <a:chOff x="5373313" y="2359606"/>
            <a:chExt cx="5400000" cy="5400000"/>
          </a:xfrm>
        </p:grpSpPr>
        <p:pic>
          <p:nvPicPr>
            <p:cNvPr id="10" name="Picture 23"/>
            <p:cNvPicPr>
              <a:picLocks/>
            </p:cNvPicPr>
            <p:nvPr userDrawn="1"/>
          </p:nvPicPr>
          <p:blipFill rotWithShape="1">
            <a:blip r:embed="rId2"/>
            <a:srcRect l="9079" t="14888" r="10003" b="27446"/>
            <a:stretch/>
          </p:blipFill>
          <p:spPr>
            <a:xfrm>
              <a:off x="5374910" y="2359606"/>
              <a:ext cx="5398403" cy="5400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1" name="Rechteck 10"/>
            <p:cNvSpPr>
              <a:spLocks/>
            </p:cNvSpPr>
            <p:nvPr userDrawn="1"/>
          </p:nvSpPr>
          <p:spPr>
            <a:xfrm>
              <a:off x="5373313" y="2359606"/>
              <a:ext cx="5400000" cy="5400000"/>
            </a:xfrm>
            <a:prstGeom prst="rect">
              <a:avLst/>
            </a:prstGeom>
            <a:gradFill>
              <a:gsLst>
                <a:gs pos="86000">
                  <a:srgbClr val="000A15">
                    <a:alpha val="75000"/>
                  </a:srgbClr>
                </a:gs>
                <a:gs pos="15000">
                  <a:srgbClr val="000A15">
                    <a:alpha val="75000"/>
                  </a:srgbClr>
                </a:gs>
                <a:gs pos="0">
                  <a:srgbClr val="000A15"/>
                </a:gs>
                <a:gs pos="32000">
                  <a:srgbClr val="001D2D">
                    <a:alpha val="75000"/>
                  </a:srgbClr>
                </a:gs>
                <a:gs pos="100000">
                  <a:srgbClr val="000A15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20" name="Abgerundetes Rechteck 19">
            <a:extLst>
              <a:ext uri="{FF2B5EF4-FFF2-40B4-BE49-F238E27FC236}">
                <a16:creationId xmlns:a16="http://schemas.microsoft.com/office/drawing/2014/main" id="{B99692E6-4CCD-2740-B574-15861E94D30D}"/>
              </a:ext>
            </a:extLst>
          </p:cNvPr>
          <p:cNvSpPr/>
          <p:nvPr userDrawn="1"/>
        </p:nvSpPr>
        <p:spPr>
          <a:xfrm>
            <a:off x="336044" y="980728"/>
            <a:ext cx="11521500" cy="5580000"/>
          </a:xfrm>
          <a:prstGeom prst="roundRect">
            <a:avLst>
              <a:gd name="adj" fmla="val 6576"/>
            </a:avLst>
          </a:prstGeom>
          <a:noFill/>
          <a:ln w="28575">
            <a:solidFill>
              <a:srgbClr val="51B1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</p:spTree>
    <p:extLst>
      <p:ext uri="{BB962C8B-B14F-4D97-AF65-F5344CB8AC3E}">
        <p14:creationId xmlns:p14="http://schemas.microsoft.com/office/powerpoint/2010/main" val="1183754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4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/>
          <p:cNvGrpSpPr/>
          <p:nvPr userDrawn="1"/>
        </p:nvGrpSpPr>
        <p:grpSpPr>
          <a:xfrm>
            <a:off x="6385464" y="1061049"/>
            <a:ext cx="5400703" cy="5400000"/>
            <a:chOff x="5373313" y="2359606"/>
            <a:chExt cx="5400000" cy="5400000"/>
          </a:xfrm>
        </p:grpSpPr>
        <p:pic>
          <p:nvPicPr>
            <p:cNvPr id="10" name="Picture 23"/>
            <p:cNvPicPr>
              <a:picLocks/>
            </p:cNvPicPr>
            <p:nvPr userDrawn="1"/>
          </p:nvPicPr>
          <p:blipFill rotWithShape="1">
            <a:blip r:embed="rId2"/>
            <a:srcRect l="9079" t="14888" r="10003" b="27446"/>
            <a:stretch/>
          </p:blipFill>
          <p:spPr>
            <a:xfrm>
              <a:off x="5374910" y="2359606"/>
              <a:ext cx="5398403" cy="5400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1" name="Rechteck 10"/>
            <p:cNvSpPr>
              <a:spLocks/>
            </p:cNvSpPr>
            <p:nvPr userDrawn="1"/>
          </p:nvSpPr>
          <p:spPr>
            <a:xfrm>
              <a:off x="5373313" y="2359606"/>
              <a:ext cx="5400000" cy="5400000"/>
            </a:xfrm>
            <a:prstGeom prst="rect">
              <a:avLst/>
            </a:prstGeom>
            <a:gradFill>
              <a:gsLst>
                <a:gs pos="86000">
                  <a:srgbClr val="000A15">
                    <a:alpha val="75000"/>
                  </a:srgbClr>
                </a:gs>
                <a:gs pos="15000">
                  <a:srgbClr val="000A15">
                    <a:alpha val="75000"/>
                  </a:srgbClr>
                </a:gs>
                <a:gs pos="0">
                  <a:srgbClr val="000A15"/>
                </a:gs>
                <a:gs pos="32000">
                  <a:srgbClr val="001D2D">
                    <a:alpha val="75000"/>
                  </a:srgbClr>
                </a:gs>
                <a:gs pos="100000">
                  <a:srgbClr val="000A15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pic>
        <p:nvPicPr>
          <p:cNvPr id="7" name="Picture 2" descr="S:\021_320\Projekte\H2020-FETPROACT-04-2019_Battery2030+\Work Packages\WP2_Roadmapping\T2.2_Harmonization\Battery2030_transparent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6272" y="5661248"/>
            <a:ext cx="1377878" cy="79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2880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6385464" y="1061049"/>
            <a:ext cx="5400703" cy="5400000"/>
            <a:chOff x="5373313" y="2359606"/>
            <a:chExt cx="5400000" cy="5400000"/>
          </a:xfrm>
        </p:grpSpPr>
        <p:pic>
          <p:nvPicPr>
            <p:cNvPr id="9" name="Picture 23"/>
            <p:cNvPicPr>
              <a:picLocks/>
            </p:cNvPicPr>
            <p:nvPr userDrawn="1"/>
          </p:nvPicPr>
          <p:blipFill rotWithShape="1">
            <a:blip r:embed="rId2"/>
            <a:srcRect l="9079" t="14888" r="10003" b="27446"/>
            <a:stretch/>
          </p:blipFill>
          <p:spPr>
            <a:xfrm>
              <a:off x="5374910" y="2359606"/>
              <a:ext cx="5398403" cy="5400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Rechteck 9"/>
            <p:cNvSpPr>
              <a:spLocks/>
            </p:cNvSpPr>
            <p:nvPr userDrawn="1"/>
          </p:nvSpPr>
          <p:spPr>
            <a:xfrm>
              <a:off x="5373313" y="2359606"/>
              <a:ext cx="5400000" cy="5400000"/>
            </a:xfrm>
            <a:prstGeom prst="rect">
              <a:avLst/>
            </a:prstGeom>
            <a:gradFill>
              <a:gsLst>
                <a:gs pos="86000">
                  <a:srgbClr val="000A15">
                    <a:alpha val="75000"/>
                  </a:srgbClr>
                </a:gs>
                <a:gs pos="15000">
                  <a:srgbClr val="000A15">
                    <a:alpha val="75000"/>
                  </a:srgbClr>
                </a:gs>
                <a:gs pos="0">
                  <a:srgbClr val="000A15"/>
                </a:gs>
                <a:gs pos="32000">
                  <a:srgbClr val="001D2D">
                    <a:alpha val="75000"/>
                  </a:srgbClr>
                </a:gs>
                <a:gs pos="100000">
                  <a:srgbClr val="000A15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189965" y="148626"/>
            <a:ext cx="9813661" cy="688086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743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B99692E6-4CCD-2740-B574-15861E94D30D}"/>
              </a:ext>
            </a:extLst>
          </p:cNvPr>
          <p:cNvSpPr/>
          <p:nvPr userDrawn="1"/>
        </p:nvSpPr>
        <p:spPr>
          <a:xfrm>
            <a:off x="336044" y="980728"/>
            <a:ext cx="11521500" cy="5580000"/>
          </a:xfrm>
          <a:prstGeom prst="roundRect">
            <a:avLst>
              <a:gd name="adj" fmla="val 6576"/>
            </a:avLst>
          </a:prstGeom>
          <a:noFill/>
          <a:ln w="28575">
            <a:solidFill>
              <a:srgbClr val="51B1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pic>
        <p:nvPicPr>
          <p:cNvPr id="5" name="Picture 2" descr="S:\021_320\Projekte\H2020-FETPROACT-04-2019_Battery2030+\Work Packages\WP2_Roadmapping\T2.2_Harmonization\Battery2030_transparent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6272" y="5661248"/>
            <a:ext cx="1377878" cy="79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181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3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Textfeld 5"/>
          <p:cNvSpPr txBox="1"/>
          <p:nvPr userDrawn="1"/>
        </p:nvSpPr>
        <p:spPr>
          <a:xfrm>
            <a:off x="1980897" y="6563646"/>
            <a:ext cx="11977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August</a:t>
            </a:r>
            <a:r>
              <a:rPr lang="en-US" sz="1200" baseline="0" dirty="0">
                <a:solidFill>
                  <a:schemeClr val="bg1"/>
                </a:solidFill>
              </a:rPr>
              <a:t> 28</a:t>
            </a:r>
            <a:r>
              <a:rPr lang="en-US" sz="1200" dirty="0">
                <a:solidFill>
                  <a:schemeClr val="bg1"/>
                </a:solidFill>
              </a:rPr>
              <a:t>, 2019</a:t>
            </a:r>
          </a:p>
        </p:txBody>
      </p:sp>
      <p:sp>
        <p:nvSpPr>
          <p:cNvPr id="7" name="Textfeld 6"/>
          <p:cNvSpPr txBox="1"/>
          <p:nvPr userDrawn="1"/>
        </p:nvSpPr>
        <p:spPr>
          <a:xfrm>
            <a:off x="603999" y="6563646"/>
            <a:ext cx="4027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4D2C41D-5D42-42CE-8082-7D22BDD337A7}" type="slidenum">
              <a:rPr lang="en-US" sz="1200" smtClean="0">
                <a:solidFill>
                  <a:schemeClr val="bg1"/>
                </a:solidFill>
              </a:rPr>
              <a:t>‹#›</a:t>
            </a:fld>
            <a:r>
              <a:rPr lang="en-US" sz="12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101298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442D8877-4C7F-427A-9C07-12C41EAEE3A4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8858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73B92562-8492-894E-8EF9-2AE68B0266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4788" cy="2880000"/>
          </a:xfrm>
          <a:prstGeom prst="rect">
            <a:avLst/>
          </a:prstGeom>
        </p:spPr>
        <p:txBody>
          <a:bodyPr lIns="720000" tIns="0" rIns="720000" bIns="0" anchor="b" anchorCtr="0"/>
          <a:lstStyle>
            <a:lvl1pPr marL="0" indent="0" algn="ctr">
              <a:buNone/>
              <a:defRPr sz="5000" b="0" cap="all" baseline="0">
                <a:solidFill>
                  <a:srgbClr val="4D9AD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E65A8E7D-57F0-414F-ACDF-D3B9A47D7B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060000"/>
            <a:ext cx="12193588" cy="3603712"/>
          </a:xfrm>
          <a:prstGeom prst="rect">
            <a:avLst/>
          </a:prstGeom>
        </p:spPr>
        <p:txBody>
          <a:bodyPr lIns="720000" tIns="0" rIns="720000" bIns="0"/>
          <a:lstStyle>
            <a:lvl1pPr marL="0" indent="0" algn="ctr">
              <a:buNone/>
              <a:defRPr sz="3500" cap="all" baseline="0">
                <a:solidFill>
                  <a:srgbClr val="A0C51E"/>
                </a:solidFill>
                <a:latin typeface="Verdana" panose="020B0604030504040204" pitchFamily="34" charset="0"/>
              </a:defRPr>
            </a:lvl1pPr>
          </a:lstStyle>
          <a:p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1606287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46326A1D-3435-D344-A817-683EFFC21D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3588" cy="1440000"/>
          </a:xfrm>
          <a:prstGeom prst="rect">
            <a:avLst/>
          </a:prstGeom>
        </p:spPr>
        <p:txBody>
          <a:bodyPr lIns="720000" tIns="0" rIns="720000" bIns="0" anchor="b" anchorCtr="0"/>
          <a:lstStyle>
            <a:lvl1pPr marL="0" indent="0" algn="l">
              <a:buNone/>
              <a:defRPr sz="4000" b="0" cap="all" baseline="0">
                <a:solidFill>
                  <a:srgbClr val="4D9AD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8" name="Espace réservé du texte 10">
            <a:extLst>
              <a:ext uri="{FF2B5EF4-FFF2-40B4-BE49-F238E27FC236}">
                <a16:creationId xmlns:a16="http://schemas.microsoft.com/office/drawing/2014/main" id="{F82F1CA4-D84D-124D-8B17-64FAED123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620000"/>
            <a:ext cx="12193588" cy="4543425"/>
          </a:xfrm>
          <a:prstGeom prst="rect">
            <a:avLst/>
          </a:prstGeom>
        </p:spPr>
        <p:txBody>
          <a:bodyPr lIns="720000" tIns="0" rIns="720000" bIns="0"/>
          <a:lstStyle>
            <a:lvl1pPr marL="457200" indent="-457200" algn="l">
              <a:buClr>
                <a:srgbClr val="4D9AD7"/>
              </a:buClr>
              <a:buFont typeface="Arial" panose="020B0604020202020204" pitchFamily="34" charset="0"/>
              <a:buChar char="•"/>
              <a:defRPr sz="3000" cap="none" baseline="0">
                <a:solidFill>
                  <a:srgbClr val="144391"/>
                </a:solidFill>
                <a:latin typeface="Verdana" panose="020B0604030504040204" pitchFamily="34" charset="0"/>
              </a:defRPr>
            </a:lvl1pPr>
          </a:lstStyle>
          <a:p>
            <a:r>
              <a:rPr lang="en-GB" noProof="0" dirty="0"/>
              <a:t>Body 1 column</a:t>
            </a:r>
          </a:p>
        </p:txBody>
      </p:sp>
    </p:spTree>
    <p:extLst>
      <p:ext uri="{BB962C8B-B14F-4D97-AF65-F5344CB8AC3E}">
        <p14:creationId xmlns:p14="http://schemas.microsoft.com/office/powerpoint/2010/main" val="1853552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10">
            <a:extLst>
              <a:ext uri="{FF2B5EF4-FFF2-40B4-BE49-F238E27FC236}">
                <a16:creationId xmlns:a16="http://schemas.microsoft.com/office/drawing/2014/main" id="{2980F293-9879-C442-8F1A-FE4D2D1036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620001"/>
            <a:ext cx="12193588" cy="3371849"/>
          </a:xfrm>
          <a:prstGeom prst="rect">
            <a:avLst/>
          </a:prstGeom>
        </p:spPr>
        <p:txBody>
          <a:bodyPr lIns="720000" tIns="0" rIns="720000" bIns="0" numCol="2" spcCol="360000"/>
          <a:lstStyle>
            <a:lvl1pPr marL="457200" indent="-457200" algn="l">
              <a:buClr>
                <a:srgbClr val="4D9AD7"/>
              </a:buClr>
              <a:buFont typeface="Arial" panose="020B0604020202020204" pitchFamily="34" charset="0"/>
              <a:buChar char="•"/>
              <a:defRPr sz="3000" cap="none" baseline="0">
                <a:solidFill>
                  <a:srgbClr val="144391"/>
                </a:solidFill>
                <a:latin typeface="Verdana" panose="020B0604030504040204" pitchFamily="34" charset="0"/>
              </a:defRPr>
            </a:lvl1pPr>
          </a:lstStyle>
          <a:p>
            <a:r>
              <a:rPr lang="en-GB" noProof="0" dirty="0"/>
              <a:t>Body 2 columns</a:t>
            </a:r>
          </a:p>
        </p:txBody>
      </p:sp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A99CA308-A0F1-C847-975C-B9DA71050C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3588" cy="1440000"/>
          </a:xfrm>
          <a:prstGeom prst="rect">
            <a:avLst/>
          </a:prstGeom>
        </p:spPr>
        <p:txBody>
          <a:bodyPr lIns="720000" tIns="0" rIns="720000" bIns="0" anchor="b" anchorCtr="0"/>
          <a:lstStyle>
            <a:lvl1pPr marL="0" indent="0" algn="l">
              <a:buNone/>
              <a:defRPr sz="4000" b="0" cap="all" baseline="0">
                <a:solidFill>
                  <a:srgbClr val="4D9AD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noProof="0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7576961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7">
            <a:extLst>
              <a:ext uri="{FF2B5EF4-FFF2-40B4-BE49-F238E27FC236}">
                <a16:creationId xmlns:a16="http://schemas.microsoft.com/office/drawing/2014/main" id="{7303CE05-FE25-554E-BF29-AC50FA4AC1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3588" cy="3600000"/>
          </a:xfrm>
          <a:prstGeom prst="rect">
            <a:avLst/>
          </a:prstGeom>
        </p:spPr>
        <p:txBody>
          <a:bodyPr lIns="720000" tIns="0" rIns="720000" bIns="0" anchor="b" anchorCtr="0"/>
          <a:lstStyle>
            <a:lvl1pPr marL="0" indent="0" algn="ctr">
              <a:buNone/>
              <a:defRPr sz="5000" b="0" i="1" cap="none" baseline="0">
                <a:solidFill>
                  <a:srgbClr val="4D9AD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noProof="0" dirty="0"/>
              <a:t>’Quote’</a:t>
            </a:r>
          </a:p>
        </p:txBody>
      </p:sp>
      <p:sp>
        <p:nvSpPr>
          <p:cNvPr id="4" name="Espace réservé du texte 10">
            <a:extLst>
              <a:ext uri="{FF2B5EF4-FFF2-40B4-BE49-F238E27FC236}">
                <a16:creationId xmlns:a16="http://schemas.microsoft.com/office/drawing/2014/main" id="{38F6EE77-DBE1-F448-BA34-49C00A7FC3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3780000"/>
            <a:ext cx="10576244" cy="2538000"/>
          </a:xfrm>
          <a:prstGeom prst="rect">
            <a:avLst/>
          </a:prstGeom>
        </p:spPr>
        <p:txBody>
          <a:bodyPr lIns="720000" tIns="0" rIns="720000" bIns="0"/>
          <a:lstStyle>
            <a:lvl1pPr marL="0" indent="0" algn="r">
              <a:buNone/>
              <a:defRPr sz="2500" i="1" cap="none" baseline="0">
                <a:solidFill>
                  <a:srgbClr val="144391"/>
                </a:solidFill>
                <a:latin typeface="Verdana" panose="020B0604030504040204" pitchFamily="34" charset="0"/>
              </a:defRPr>
            </a:lvl1pPr>
          </a:lstStyle>
          <a:p>
            <a:r>
              <a:rPr lang="en-GB" noProof="0" dirty="0"/>
              <a:t>Signature</a:t>
            </a:r>
          </a:p>
        </p:txBody>
      </p:sp>
    </p:spTree>
    <p:extLst>
      <p:ext uri="{BB962C8B-B14F-4D97-AF65-F5344CB8AC3E}">
        <p14:creationId xmlns:p14="http://schemas.microsoft.com/office/powerpoint/2010/main" val="2605569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3209" y="4406901"/>
            <a:ext cx="10364550" cy="1362075"/>
          </a:xfrm>
        </p:spPr>
        <p:txBody>
          <a:bodyPr anchor="t"/>
          <a:lstStyle>
            <a:lvl1pPr algn="l">
              <a:defRPr sz="5333" b="1" cap="all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3209" y="2906713"/>
            <a:ext cx="1036455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5603325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platzhalter 1027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597543" y="2348880"/>
            <a:ext cx="10972076" cy="39262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de-DE" sz="2000" b="1" baseline="0" dirty="0" smtClean="0">
                <a:solidFill>
                  <a:schemeClr val="tx1"/>
                </a:solidFill>
                <a:latin typeface="+mn-lt"/>
              </a:defRPr>
            </a:lvl1pPr>
            <a:lvl2pPr>
              <a:defRPr lang="de-DE" sz="2000" dirty="0" smtClean="0">
                <a:solidFill>
                  <a:schemeClr val="tx1"/>
                </a:solidFill>
                <a:latin typeface="+mn-lt"/>
              </a:defRPr>
            </a:lvl2pPr>
            <a:lvl3pPr>
              <a:defRPr lang="de-DE" sz="2000" dirty="0" smtClean="0">
                <a:solidFill>
                  <a:schemeClr val="tx1"/>
                </a:solidFill>
                <a:latin typeface="+mn-lt"/>
              </a:defRPr>
            </a:lvl3pPr>
            <a:lvl4pPr>
              <a:defRPr lang="de-DE" sz="2000" dirty="0" smtClean="0">
                <a:solidFill>
                  <a:schemeClr val="tx1"/>
                </a:solidFill>
                <a:latin typeface="+mn-lt"/>
              </a:defRPr>
            </a:lvl4pPr>
            <a:lvl5pPr>
              <a:defRPr lang="en-US" sz="2000" dirty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1st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/>
              <a:t>2nd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/>
              <a:t>3rd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/>
              <a:t>4th </a:t>
            </a:r>
            <a:r>
              <a:rPr lang="fr-FR" dirty="0" err="1"/>
              <a:t>level</a:t>
            </a:r>
            <a:endParaRPr lang="fr-FR" dirty="0"/>
          </a:p>
          <a:p>
            <a:endParaRPr lang="en-US" sz="2000" dirty="0">
              <a:solidFill>
                <a:schemeClr val="bg1"/>
              </a:solidFill>
              <a:latin typeface="Helvetica" pitchFamily="2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6881509-FAB0-41A4-B872-01D1CDB077A6}"/>
              </a:ext>
            </a:extLst>
          </p:cNvPr>
          <p:cNvGrpSpPr/>
          <p:nvPr userDrawn="1"/>
        </p:nvGrpSpPr>
        <p:grpSpPr>
          <a:xfrm>
            <a:off x="0" y="-27384"/>
            <a:ext cx="12212006" cy="1517069"/>
            <a:chOff x="0" y="0"/>
            <a:chExt cx="12210416" cy="1517069"/>
          </a:xfrm>
        </p:grpSpPr>
        <p:pic>
          <p:nvPicPr>
            <p:cNvPr id="12" name="Image 2">
              <a:extLst>
                <a:ext uri="{FF2B5EF4-FFF2-40B4-BE49-F238E27FC236}">
                  <a16:creationId xmlns:a16="http://schemas.microsoft.com/office/drawing/2014/main" id="{80F7F1C7-09EA-4596-932A-2B25A83BA3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429" r="47637"/>
            <a:stretch/>
          </p:blipFill>
          <p:spPr>
            <a:xfrm>
              <a:off x="0" y="4031"/>
              <a:ext cx="12210416" cy="1512168"/>
            </a:xfrm>
            <a:prstGeom prst="rect">
              <a:avLst/>
            </a:prstGeom>
          </p:spPr>
        </p:pic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8A5E960D-0B1D-471E-A266-8BA3637F064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429"/>
            <a:stretch/>
          </p:blipFill>
          <p:spPr>
            <a:xfrm>
              <a:off x="8000047" y="0"/>
              <a:ext cx="4210369" cy="1517069"/>
            </a:xfrm>
            <a:prstGeom prst="rect">
              <a:avLst/>
            </a:prstGeom>
          </p:spPr>
        </p:pic>
        <p:pic>
          <p:nvPicPr>
            <p:cNvPr id="13" name="Image 2">
              <a:extLst>
                <a:ext uri="{FF2B5EF4-FFF2-40B4-BE49-F238E27FC236}">
                  <a16:creationId xmlns:a16="http://schemas.microsoft.com/office/drawing/2014/main" id="{C255B4D7-FF44-4721-9A73-A10B2E5D367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874" r="87705" b="1"/>
            <a:stretch/>
          </p:blipFill>
          <p:spPr>
            <a:xfrm>
              <a:off x="11441848" y="1166534"/>
              <a:ext cx="576935" cy="288032"/>
            </a:xfrm>
            <a:prstGeom prst="rect">
              <a:avLst/>
            </a:prstGeom>
          </p:spPr>
        </p:pic>
        <p:pic>
          <p:nvPicPr>
            <p:cNvPr id="8" name="Image 9">
              <a:extLst>
                <a:ext uri="{FF2B5EF4-FFF2-40B4-BE49-F238E27FC236}">
                  <a16:creationId xmlns:a16="http://schemas.microsoft.com/office/drawing/2014/main" id="{9AC57890-6B1B-425E-9BBF-814203B453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3569" y="1132290"/>
              <a:ext cx="618827" cy="356519"/>
            </a:xfrm>
            <a:prstGeom prst="rect">
              <a:avLst/>
            </a:prstGeom>
          </p:spPr>
        </p:pic>
      </p:grpSp>
      <p:sp>
        <p:nvSpPr>
          <p:cNvPr id="1025" name="Textplatzhalter 1024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33178" y="260648"/>
            <a:ext cx="10945650" cy="1008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 b="1">
                <a:solidFill>
                  <a:srgbClr val="5BB132"/>
                </a:solidFill>
                <a:latin typeface="+mn-lt"/>
              </a:defRPr>
            </a:lvl1pPr>
            <a:lvl2pPr>
              <a:defRPr sz="4200">
                <a:solidFill>
                  <a:srgbClr val="3FEB32"/>
                </a:solidFill>
              </a:defRPr>
            </a:lvl2pPr>
            <a:lvl3pPr>
              <a:defRPr sz="4200">
                <a:solidFill>
                  <a:srgbClr val="3FEB32"/>
                </a:solidFill>
              </a:defRPr>
            </a:lvl3pPr>
            <a:lvl4pPr>
              <a:defRPr sz="4200">
                <a:solidFill>
                  <a:srgbClr val="3FEB32"/>
                </a:solidFill>
              </a:defRPr>
            </a:lvl4pPr>
            <a:lvl5pPr>
              <a:defRPr sz="4200">
                <a:solidFill>
                  <a:srgbClr val="3FEB32"/>
                </a:solidFill>
              </a:defRPr>
            </a:lvl5pPr>
          </a:lstStyle>
          <a:p>
            <a:pPr lvl="0"/>
            <a:r>
              <a:rPr lang="de-DE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1457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platzhalter 1027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597543" y="2348880"/>
            <a:ext cx="10972076" cy="39262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de-DE" sz="2000" b="1" baseline="0" dirty="0" smtClean="0">
                <a:solidFill>
                  <a:schemeClr val="tx1"/>
                </a:solidFill>
                <a:latin typeface="+mn-lt"/>
              </a:defRPr>
            </a:lvl1pPr>
            <a:lvl2pPr>
              <a:defRPr lang="de-DE" sz="2000" dirty="0" smtClean="0">
                <a:solidFill>
                  <a:schemeClr val="tx1"/>
                </a:solidFill>
                <a:latin typeface="+mn-lt"/>
              </a:defRPr>
            </a:lvl2pPr>
            <a:lvl3pPr>
              <a:defRPr lang="de-DE" sz="2000" dirty="0" smtClean="0">
                <a:solidFill>
                  <a:schemeClr val="tx1"/>
                </a:solidFill>
                <a:latin typeface="+mn-lt"/>
              </a:defRPr>
            </a:lvl3pPr>
            <a:lvl4pPr>
              <a:defRPr lang="de-DE" sz="2000" dirty="0" smtClean="0">
                <a:solidFill>
                  <a:schemeClr val="tx1"/>
                </a:solidFill>
                <a:latin typeface="+mn-lt"/>
              </a:defRPr>
            </a:lvl4pPr>
            <a:lvl5pPr>
              <a:defRPr lang="en-US" sz="2000" dirty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1st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/>
              <a:t>2nd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/>
              <a:t>3rd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/>
              <a:t>4th </a:t>
            </a:r>
            <a:r>
              <a:rPr lang="fr-FR" dirty="0" err="1"/>
              <a:t>level</a:t>
            </a:r>
            <a:endParaRPr lang="fr-FR" dirty="0"/>
          </a:p>
          <a:p>
            <a:endParaRPr lang="en-US" sz="2000" dirty="0">
              <a:solidFill>
                <a:schemeClr val="bg1"/>
              </a:solidFill>
              <a:latin typeface="Helvetica" pitchFamily="2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6881509-FAB0-41A4-B872-01D1CDB077A6}"/>
              </a:ext>
            </a:extLst>
          </p:cNvPr>
          <p:cNvGrpSpPr/>
          <p:nvPr userDrawn="1"/>
        </p:nvGrpSpPr>
        <p:grpSpPr>
          <a:xfrm>
            <a:off x="0" y="-27384"/>
            <a:ext cx="12212006" cy="1517069"/>
            <a:chOff x="0" y="0"/>
            <a:chExt cx="12210416" cy="1517069"/>
          </a:xfrm>
        </p:grpSpPr>
        <p:pic>
          <p:nvPicPr>
            <p:cNvPr id="12" name="Image 2">
              <a:extLst>
                <a:ext uri="{FF2B5EF4-FFF2-40B4-BE49-F238E27FC236}">
                  <a16:creationId xmlns:a16="http://schemas.microsoft.com/office/drawing/2014/main" id="{80F7F1C7-09EA-4596-932A-2B25A83BA3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429" r="47637"/>
            <a:stretch/>
          </p:blipFill>
          <p:spPr>
            <a:xfrm>
              <a:off x="0" y="4031"/>
              <a:ext cx="12210416" cy="1512168"/>
            </a:xfrm>
            <a:prstGeom prst="rect">
              <a:avLst/>
            </a:prstGeom>
          </p:spPr>
        </p:pic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8A5E960D-0B1D-471E-A266-8BA3637F064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429"/>
            <a:stretch/>
          </p:blipFill>
          <p:spPr>
            <a:xfrm>
              <a:off x="8000047" y="0"/>
              <a:ext cx="4210369" cy="1517069"/>
            </a:xfrm>
            <a:prstGeom prst="rect">
              <a:avLst/>
            </a:prstGeom>
          </p:spPr>
        </p:pic>
        <p:pic>
          <p:nvPicPr>
            <p:cNvPr id="13" name="Image 2">
              <a:extLst>
                <a:ext uri="{FF2B5EF4-FFF2-40B4-BE49-F238E27FC236}">
                  <a16:creationId xmlns:a16="http://schemas.microsoft.com/office/drawing/2014/main" id="{C255B4D7-FF44-4721-9A73-A10B2E5D367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874" r="87705" b="1"/>
            <a:stretch/>
          </p:blipFill>
          <p:spPr>
            <a:xfrm>
              <a:off x="11441848" y="1166534"/>
              <a:ext cx="576935" cy="288032"/>
            </a:xfrm>
            <a:prstGeom prst="rect">
              <a:avLst/>
            </a:prstGeom>
          </p:spPr>
        </p:pic>
        <p:pic>
          <p:nvPicPr>
            <p:cNvPr id="8" name="Image 9">
              <a:extLst>
                <a:ext uri="{FF2B5EF4-FFF2-40B4-BE49-F238E27FC236}">
                  <a16:creationId xmlns:a16="http://schemas.microsoft.com/office/drawing/2014/main" id="{9AC57890-6B1B-425E-9BBF-814203B453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3569" y="1132290"/>
              <a:ext cx="618827" cy="356519"/>
            </a:xfrm>
            <a:prstGeom prst="rect">
              <a:avLst/>
            </a:prstGeom>
          </p:spPr>
        </p:pic>
      </p:grpSp>
      <p:sp>
        <p:nvSpPr>
          <p:cNvPr id="1025" name="Textplatzhalter 1024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33178" y="260648"/>
            <a:ext cx="10945650" cy="1008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 b="1">
                <a:solidFill>
                  <a:srgbClr val="5BB132"/>
                </a:solidFill>
                <a:latin typeface="+mn-lt"/>
              </a:defRPr>
            </a:lvl1pPr>
            <a:lvl2pPr>
              <a:defRPr sz="4200">
                <a:solidFill>
                  <a:srgbClr val="3FEB32"/>
                </a:solidFill>
              </a:defRPr>
            </a:lvl2pPr>
            <a:lvl3pPr>
              <a:defRPr sz="4200">
                <a:solidFill>
                  <a:srgbClr val="3FEB32"/>
                </a:solidFill>
              </a:defRPr>
            </a:lvl3pPr>
            <a:lvl4pPr>
              <a:defRPr sz="4200">
                <a:solidFill>
                  <a:srgbClr val="3FEB32"/>
                </a:solidFill>
              </a:defRPr>
            </a:lvl4pPr>
            <a:lvl5pPr>
              <a:defRPr sz="4200">
                <a:solidFill>
                  <a:srgbClr val="3FEB32"/>
                </a:solidFill>
              </a:defRPr>
            </a:lvl5pPr>
          </a:lstStyle>
          <a:p>
            <a:pPr lvl="0"/>
            <a:r>
              <a:rPr lang="de-DE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3125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Textplatzhalter 1024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23971" y="188640"/>
            <a:ext cx="8756753" cy="164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 b="1">
                <a:solidFill>
                  <a:srgbClr val="5BB132"/>
                </a:solidFill>
                <a:latin typeface="+mn-lt"/>
              </a:defRPr>
            </a:lvl1pPr>
            <a:lvl2pPr>
              <a:defRPr sz="4200">
                <a:solidFill>
                  <a:srgbClr val="3FEB32"/>
                </a:solidFill>
              </a:defRPr>
            </a:lvl2pPr>
            <a:lvl3pPr>
              <a:defRPr sz="4200">
                <a:solidFill>
                  <a:srgbClr val="3FEB32"/>
                </a:solidFill>
              </a:defRPr>
            </a:lvl3pPr>
            <a:lvl4pPr>
              <a:defRPr sz="4200">
                <a:solidFill>
                  <a:srgbClr val="3FEB32"/>
                </a:solidFill>
              </a:defRPr>
            </a:lvl4pPr>
            <a:lvl5pPr>
              <a:defRPr sz="4200">
                <a:solidFill>
                  <a:srgbClr val="3FEB32"/>
                </a:solidFill>
              </a:defRPr>
            </a:lvl5pPr>
          </a:lstStyle>
          <a:p>
            <a:pPr lvl="0"/>
            <a:r>
              <a:rPr lang="de-DE" dirty="0"/>
              <a:t>Title</a:t>
            </a:r>
            <a:endParaRPr lang="en-US" dirty="0"/>
          </a:p>
        </p:txBody>
      </p:sp>
      <p:sp>
        <p:nvSpPr>
          <p:cNvPr id="1028" name="Textplatzhalter 1027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580823" y="2204864"/>
            <a:ext cx="8756753" cy="44644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de-DE" sz="2000" b="1" baseline="0" dirty="0" smtClean="0">
                <a:solidFill>
                  <a:schemeClr val="tx1"/>
                </a:solidFill>
                <a:latin typeface="+mn-lt"/>
              </a:defRPr>
            </a:lvl1pPr>
            <a:lvl2pPr>
              <a:defRPr lang="de-DE" sz="2000" dirty="0" smtClean="0">
                <a:solidFill>
                  <a:schemeClr val="tx1"/>
                </a:solidFill>
                <a:latin typeface="+mn-lt"/>
              </a:defRPr>
            </a:lvl2pPr>
            <a:lvl3pPr>
              <a:defRPr lang="de-DE" sz="2000" dirty="0" smtClean="0">
                <a:solidFill>
                  <a:schemeClr val="tx1"/>
                </a:solidFill>
                <a:latin typeface="+mn-lt"/>
              </a:defRPr>
            </a:lvl3pPr>
            <a:lvl4pPr>
              <a:defRPr lang="de-DE" sz="2000" dirty="0" smtClean="0">
                <a:solidFill>
                  <a:schemeClr val="tx1"/>
                </a:solidFill>
                <a:latin typeface="+mn-lt"/>
              </a:defRPr>
            </a:lvl4pPr>
            <a:lvl5pPr>
              <a:defRPr lang="en-US" sz="2000" dirty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1st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/>
              <a:t>2nd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/>
              <a:t>3rd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/>
              <a:t>4th </a:t>
            </a:r>
            <a:r>
              <a:rPr lang="fr-FR" dirty="0" err="1"/>
              <a:t>level</a:t>
            </a:r>
            <a:endParaRPr lang="fr-FR" dirty="0"/>
          </a:p>
          <a:p>
            <a:endParaRPr lang="en-US" sz="2000" dirty="0">
              <a:solidFill>
                <a:schemeClr val="bg1"/>
              </a:solidFill>
              <a:latin typeface="Helvetica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163E86-A552-4AB7-80B7-9A230EE6CDA8}"/>
              </a:ext>
            </a:extLst>
          </p:cNvPr>
          <p:cNvGrpSpPr/>
          <p:nvPr userDrawn="1"/>
        </p:nvGrpSpPr>
        <p:grpSpPr>
          <a:xfrm>
            <a:off x="10201784" y="-18743"/>
            <a:ext cx="2016487" cy="6876743"/>
            <a:chOff x="10200456" y="-18743"/>
            <a:chExt cx="2016224" cy="687674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3C8E77C-C9E0-4055-8DEF-0051E7538D29}"/>
                </a:ext>
              </a:extLst>
            </p:cNvPr>
            <p:cNvGrpSpPr/>
            <p:nvPr userDrawn="1"/>
          </p:nvGrpSpPr>
          <p:grpSpPr>
            <a:xfrm>
              <a:off x="10200456" y="-18743"/>
              <a:ext cx="2016224" cy="6876743"/>
              <a:chOff x="10056440" y="-18743"/>
              <a:chExt cx="2016224" cy="6876743"/>
            </a:xfrm>
          </p:grpSpPr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86C555D5-5E60-44E7-BD58-812CDF170031}"/>
                  </a:ext>
                </a:extLst>
              </p:cNvPr>
              <p:cNvGrpSpPr/>
              <p:nvPr userDrawn="1"/>
            </p:nvGrpSpPr>
            <p:grpSpPr>
              <a:xfrm>
                <a:off x="10056440" y="-18743"/>
                <a:ext cx="2016224" cy="6876743"/>
                <a:chOff x="9599712" y="-18743"/>
                <a:chExt cx="2592288" cy="6936907"/>
              </a:xfrm>
            </p:grpSpPr>
            <p:pic>
              <p:nvPicPr>
                <p:cNvPr id="11" name="Image 10">
                  <a:extLst>
                    <a:ext uri="{FF2B5EF4-FFF2-40B4-BE49-F238E27FC236}">
                      <a16:creationId xmlns:a16="http://schemas.microsoft.com/office/drawing/2014/main" id="{7963EC1F-36B8-475F-8425-6099204067B0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166" r="48271"/>
                <a:stretch/>
              </p:blipFill>
              <p:spPr>
                <a:xfrm rot="5400000">
                  <a:off x="8580381" y="1000588"/>
                  <a:ext cx="4630950" cy="2592288"/>
                </a:xfrm>
                <a:prstGeom prst="rect">
                  <a:avLst/>
                </a:prstGeom>
              </p:spPr>
            </p:pic>
            <p:pic>
              <p:nvPicPr>
                <p:cNvPr id="3" name="Image 2">
                  <a:extLst>
                    <a:ext uri="{FF2B5EF4-FFF2-40B4-BE49-F238E27FC236}">
                      <a16:creationId xmlns:a16="http://schemas.microsoft.com/office/drawing/2014/main" id="{8A5E960D-0B1D-471E-A266-8BA3637F064C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2246" t="1166" r="1880"/>
                <a:stretch/>
              </p:blipFill>
              <p:spPr>
                <a:xfrm>
                  <a:off x="9599712" y="4596668"/>
                  <a:ext cx="2592288" cy="2321496"/>
                </a:xfrm>
                <a:prstGeom prst="rect">
                  <a:avLst/>
                </a:prstGeom>
              </p:spPr>
            </p:pic>
            <p:sp>
              <p:nvSpPr>
                <p:cNvPr id="8" name="Rechteck 20">
                  <a:extLst>
                    <a:ext uri="{FF2B5EF4-FFF2-40B4-BE49-F238E27FC236}">
                      <a16:creationId xmlns:a16="http://schemas.microsoft.com/office/drawing/2014/main" id="{888997FA-6C6A-4D08-930F-054D23AA3BBD}"/>
                    </a:ext>
                  </a:extLst>
                </p:cNvPr>
                <p:cNvSpPr>
                  <a:spLocks/>
                </p:cNvSpPr>
                <p:nvPr userDrawn="1"/>
              </p:nvSpPr>
              <p:spPr>
                <a:xfrm>
                  <a:off x="9599712" y="-18742"/>
                  <a:ext cx="2592288" cy="4630950"/>
                </a:xfrm>
                <a:prstGeom prst="rect">
                  <a:avLst/>
                </a:prstGeom>
                <a:gradFill>
                  <a:gsLst>
                    <a:gs pos="86000">
                      <a:srgbClr val="000A15">
                        <a:alpha val="75000"/>
                      </a:srgbClr>
                    </a:gs>
                    <a:gs pos="15000">
                      <a:srgbClr val="000A15">
                        <a:alpha val="75000"/>
                      </a:srgbClr>
                    </a:gs>
                    <a:gs pos="0">
                      <a:srgbClr val="000A15"/>
                    </a:gs>
                    <a:gs pos="32000">
                      <a:srgbClr val="001D2D">
                        <a:alpha val="75000"/>
                      </a:srgbClr>
                    </a:gs>
                    <a:gs pos="100000">
                      <a:srgbClr val="000A15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pic>
            <p:nvPicPr>
              <p:cNvPr id="9" name="Image 2">
                <a:extLst>
                  <a:ext uri="{FF2B5EF4-FFF2-40B4-BE49-F238E27FC236}">
                    <a16:creationId xmlns:a16="http://schemas.microsoft.com/office/drawing/2014/main" id="{33C21B27-21C0-4B5F-8C66-A0D0EB14373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874" r="87705" b="1"/>
              <a:stretch/>
            </p:blipFill>
            <p:spPr>
              <a:xfrm>
                <a:off x="11280576" y="6453336"/>
                <a:ext cx="576065" cy="288032"/>
              </a:xfrm>
              <a:prstGeom prst="rect">
                <a:avLst/>
              </a:prstGeom>
            </p:spPr>
          </p:pic>
        </p:grp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06C2AE23-D0C3-4437-9418-968500EAF6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5857" y="188640"/>
              <a:ext cx="1372791" cy="792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30644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Textplatzhalter 1024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144082" y="116632"/>
            <a:ext cx="8756753" cy="164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 b="1">
                <a:solidFill>
                  <a:srgbClr val="5BB132"/>
                </a:solidFill>
                <a:latin typeface="+mn-lt"/>
              </a:defRPr>
            </a:lvl1pPr>
            <a:lvl2pPr>
              <a:defRPr sz="4200">
                <a:solidFill>
                  <a:srgbClr val="3FEB32"/>
                </a:solidFill>
              </a:defRPr>
            </a:lvl2pPr>
            <a:lvl3pPr>
              <a:defRPr sz="4200">
                <a:solidFill>
                  <a:srgbClr val="3FEB32"/>
                </a:solidFill>
              </a:defRPr>
            </a:lvl3pPr>
            <a:lvl4pPr>
              <a:defRPr sz="4200">
                <a:solidFill>
                  <a:srgbClr val="3FEB32"/>
                </a:solidFill>
              </a:defRPr>
            </a:lvl4pPr>
            <a:lvl5pPr>
              <a:defRPr sz="4200">
                <a:solidFill>
                  <a:srgbClr val="3FEB32"/>
                </a:solidFill>
              </a:defRPr>
            </a:lvl5pPr>
          </a:lstStyle>
          <a:p>
            <a:pPr lvl="0"/>
            <a:r>
              <a:rPr lang="de-DE" dirty="0"/>
              <a:t>Title</a:t>
            </a:r>
            <a:endParaRPr lang="en-US" dirty="0"/>
          </a:p>
        </p:txBody>
      </p:sp>
      <p:sp>
        <p:nvSpPr>
          <p:cNvPr id="1028" name="Textplatzhalter 1027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149165" y="2060848"/>
            <a:ext cx="8756753" cy="44644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de-DE" sz="2000" b="1" baseline="0" dirty="0" smtClean="0">
                <a:solidFill>
                  <a:schemeClr val="tx1"/>
                </a:solidFill>
                <a:latin typeface="+mn-lt"/>
              </a:defRPr>
            </a:lvl1pPr>
            <a:lvl2pPr>
              <a:defRPr lang="de-DE" sz="2000" dirty="0" smtClean="0">
                <a:solidFill>
                  <a:schemeClr val="tx1"/>
                </a:solidFill>
                <a:latin typeface="+mn-lt"/>
              </a:defRPr>
            </a:lvl2pPr>
            <a:lvl3pPr>
              <a:defRPr lang="de-DE" sz="2000" dirty="0" smtClean="0">
                <a:solidFill>
                  <a:schemeClr val="tx1"/>
                </a:solidFill>
                <a:latin typeface="+mn-lt"/>
              </a:defRPr>
            </a:lvl3pPr>
            <a:lvl4pPr>
              <a:defRPr lang="de-DE" sz="2000" dirty="0" smtClean="0">
                <a:solidFill>
                  <a:schemeClr val="tx1"/>
                </a:solidFill>
                <a:latin typeface="+mn-lt"/>
              </a:defRPr>
            </a:lvl4pPr>
            <a:lvl5pPr>
              <a:defRPr lang="en-US" sz="2000" dirty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1st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/>
              <a:t>2nd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/>
              <a:t>3rd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/>
              <a:t>4th </a:t>
            </a:r>
            <a:r>
              <a:rPr lang="fr-FR" dirty="0" err="1"/>
              <a:t>level</a:t>
            </a:r>
            <a:endParaRPr lang="fr-FR" dirty="0"/>
          </a:p>
          <a:p>
            <a:endParaRPr lang="en-US" sz="2000" dirty="0">
              <a:solidFill>
                <a:schemeClr val="bg1"/>
              </a:solidFill>
              <a:latin typeface="Helvetica" pitchFamily="2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5B4F4ED-60D2-42B2-8068-C848A45E480E}"/>
              </a:ext>
            </a:extLst>
          </p:cNvPr>
          <p:cNvGrpSpPr/>
          <p:nvPr userDrawn="1"/>
        </p:nvGrpSpPr>
        <p:grpSpPr>
          <a:xfrm>
            <a:off x="-24684" y="-27384"/>
            <a:ext cx="2016488" cy="6912768"/>
            <a:chOff x="10200456" y="-18743"/>
            <a:chExt cx="2016224" cy="687674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24FE2DA-CCFA-4C6B-B032-C52C87CD5D53}"/>
                </a:ext>
              </a:extLst>
            </p:cNvPr>
            <p:cNvGrpSpPr/>
            <p:nvPr userDrawn="1"/>
          </p:nvGrpSpPr>
          <p:grpSpPr>
            <a:xfrm>
              <a:off x="10200456" y="-18743"/>
              <a:ext cx="2016224" cy="6876743"/>
              <a:chOff x="10056440" y="-18743"/>
              <a:chExt cx="2016224" cy="6876743"/>
            </a:xfrm>
          </p:grpSpPr>
          <p:grpSp>
            <p:nvGrpSpPr>
              <p:cNvPr id="30" name="Groupe 1">
                <a:extLst>
                  <a:ext uri="{FF2B5EF4-FFF2-40B4-BE49-F238E27FC236}">
                    <a16:creationId xmlns:a16="http://schemas.microsoft.com/office/drawing/2014/main" id="{559C4B84-17E5-4F87-91F8-FBFF1291A43F}"/>
                  </a:ext>
                </a:extLst>
              </p:cNvPr>
              <p:cNvGrpSpPr/>
              <p:nvPr userDrawn="1"/>
            </p:nvGrpSpPr>
            <p:grpSpPr>
              <a:xfrm>
                <a:off x="10056440" y="-18743"/>
                <a:ext cx="2016224" cy="6876743"/>
                <a:chOff x="9599712" y="-18743"/>
                <a:chExt cx="2592288" cy="6936907"/>
              </a:xfrm>
            </p:grpSpPr>
            <p:pic>
              <p:nvPicPr>
                <p:cNvPr id="32" name="Image 10">
                  <a:extLst>
                    <a:ext uri="{FF2B5EF4-FFF2-40B4-BE49-F238E27FC236}">
                      <a16:creationId xmlns:a16="http://schemas.microsoft.com/office/drawing/2014/main" id="{98073375-C45F-4EEA-9041-A30045349B9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166" r="48271"/>
                <a:stretch/>
              </p:blipFill>
              <p:spPr>
                <a:xfrm rot="5400000">
                  <a:off x="8580381" y="1000588"/>
                  <a:ext cx="4630950" cy="2592288"/>
                </a:xfrm>
                <a:prstGeom prst="rect">
                  <a:avLst/>
                </a:prstGeom>
              </p:spPr>
            </p:pic>
            <p:pic>
              <p:nvPicPr>
                <p:cNvPr id="33" name="Image 2">
                  <a:extLst>
                    <a:ext uri="{FF2B5EF4-FFF2-40B4-BE49-F238E27FC236}">
                      <a16:creationId xmlns:a16="http://schemas.microsoft.com/office/drawing/2014/main" id="{F17A20D1-8DF0-40EB-A866-77A96D2E37A2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2246" t="1166" r="1880"/>
                <a:stretch/>
              </p:blipFill>
              <p:spPr>
                <a:xfrm>
                  <a:off x="9599712" y="4596668"/>
                  <a:ext cx="2592288" cy="2321496"/>
                </a:xfrm>
                <a:prstGeom prst="rect">
                  <a:avLst/>
                </a:prstGeom>
              </p:spPr>
            </p:pic>
            <p:sp>
              <p:nvSpPr>
                <p:cNvPr id="34" name="Rechteck 20">
                  <a:extLst>
                    <a:ext uri="{FF2B5EF4-FFF2-40B4-BE49-F238E27FC236}">
                      <a16:creationId xmlns:a16="http://schemas.microsoft.com/office/drawing/2014/main" id="{EA5B248A-946B-47CA-8762-C5D8848831EB}"/>
                    </a:ext>
                  </a:extLst>
                </p:cNvPr>
                <p:cNvSpPr>
                  <a:spLocks/>
                </p:cNvSpPr>
                <p:nvPr userDrawn="1"/>
              </p:nvSpPr>
              <p:spPr>
                <a:xfrm>
                  <a:off x="9599712" y="-18742"/>
                  <a:ext cx="2592288" cy="4630950"/>
                </a:xfrm>
                <a:prstGeom prst="rect">
                  <a:avLst/>
                </a:prstGeom>
                <a:gradFill>
                  <a:gsLst>
                    <a:gs pos="86000">
                      <a:srgbClr val="000A15">
                        <a:alpha val="75000"/>
                      </a:srgbClr>
                    </a:gs>
                    <a:gs pos="15000">
                      <a:srgbClr val="000A15">
                        <a:alpha val="75000"/>
                      </a:srgbClr>
                    </a:gs>
                    <a:gs pos="0">
                      <a:srgbClr val="000A15"/>
                    </a:gs>
                    <a:gs pos="32000">
                      <a:srgbClr val="001D2D">
                        <a:alpha val="75000"/>
                      </a:srgbClr>
                    </a:gs>
                    <a:gs pos="100000">
                      <a:srgbClr val="000A15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pic>
            <p:nvPicPr>
              <p:cNvPr id="31" name="Image 2">
                <a:extLst>
                  <a:ext uri="{FF2B5EF4-FFF2-40B4-BE49-F238E27FC236}">
                    <a16:creationId xmlns:a16="http://schemas.microsoft.com/office/drawing/2014/main" id="{88AD71E7-4502-4921-92E6-D731050F5AE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874" r="87705" b="1"/>
              <a:stretch/>
            </p:blipFill>
            <p:spPr>
              <a:xfrm>
                <a:off x="11280576" y="6453336"/>
                <a:ext cx="576065" cy="288032"/>
              </a:xfrm>
              <a:prstGeom prst="rect">
                <a:avLst/>
              </a:prstGeom>
            </p:spPr>
          </p:pic>
        </p:grpSp>
        <p:pic>
          <p:nvPicPr>
            <p:cNvPr id="29" name="Image 5">
              <a:extLst>
                <a:ext uri="{FF2B5EF4-FFF2-40B4-BE49-F238E27FC236}">
                  <a16:creationId xmlns:a16="http://schemas.microsoft.com/office/drawing/2014/main" id="{17253711-9BB4-4B17-AA0E-DA6D8234ED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5857" y="188640"/>
              <a:ext cx="1372791" cy="792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46698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ieren 26"/>
          <p:cNvGrpSpPr/>
          <p:nvPr userDrawn="1"/>
        </p:nvGrpSpPr>
        <p:grpSpPr>
          <a:xfrm>
            <a:off x="6744951" y="866574"/>
            <a:ext cx="5400703" cy="5400000"/>
            <a:chOff x="5373313" y="2359606"/>
            <a:chExt cx="5400000" cy="5400000"/>
          </a:xfrm>
        </p:grpSpPr>
        <p:pic>
          <p:nvPicPr>
            <p:cNvPr id="28" name="Picture 23"/>
            <p:cNvPicPr>
              <a:picLocks/>
            </p:cNvPicPr>
            <p:nvPr userDrawn="1"/>
          </p:nvPicPr>
          <p:blipFill rotWithShape="1">
            <a:blip r:embed="rId2"/>
            <a:srcRect l="9079" t="14888" r="10003" b="27446"/>
            <a:stretch/>
          </p:blipFill>
          <p:spPr>
            <a:xfrm>
              <a:off x="5374910" y="2359606"/>
              <a:ext cx="5398403" cy="5400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29" name="Rechteck 28"/>
            <p:cNvSpPr>
              <a:spLocks/>
            </p:cNvSpPr>
            <p:nvPr userDrawn="1"/>
          </p:nvSpPr>
          <p:spPr>
            <a:xfrm>
              <a:off x="5373313" y="2359606"/>
              <a:ext cx="5400000" cy="5400000"/>
            </a:xfrm>
            <a:prstGeom prst="rect">
              <a:avLst/>
            </a:prstGeom>
            <a:gradFill>
              <a:gsLst>
                <a:gs pos="86000">
                  <a:srgbClr val="000A15">
                    <a:alpha val="75000"/>
                  </a:srgbClr>
                </a:gs>
                <a:gs pos="15000">
                  <a:srgbClr val="000A15">
                    <a:alpha val="75000"/>
                  </a:srgbClr>
                </a:gs>
                <a:gs pos="0">
                  <a:srgbClr val="000A15"/>
                </a:gs>
                <a:gs pos="32000">
                  <a:srgbClr val="001D2D">
                    <a:alpha val="75000"/>
                  </a:srgbClr>
                </a:gs>
                <a:gs pos="100000">
                  <a:srgbClr val="000A15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id="{B99692E6-4CCD-2740-B574-15861E94D30D}"/>
              </a:ext>
            </a:extLst>
          </p:cNvPr>
          <p:cNvSpPr/>
          <p:nvPr userDrawn="1"/>
        </p:nvSpPr>
        <p:spPr>
          <a:xfrm>
            <a:off x="530150" y="1268760"/>
            <a:ext cx="11018659" cy="4176464"/>
          </a:xfrm>
          <a:prstGeom prst="roundRect">
            <a:avLst>
              <a:gd name="adj" fmla="val 14927"/>
            </a:avLst>
          </a:prstGeom>
          <a:solidFill>
            <a:schemeClr val="bg1"/>
          </a:solidFill>
          <a:ln w="28575">
            <a:solidFill>
              <a:srgbClr val="5BB1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>
              <a:solidFill>
                <a:srgbClr val="5BB132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101282" y="1600467"/>
            <a:ext cx="3543418" cy="674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none">
            <a:spAutoFit/>
          </a:bodyPr>
          <a:lstStyle>
            <a:lvl1pPr algn="r">
              <a:defRPr sz="4200" b="1">
                <a:solidFill>
                  <a:srgbClr val="5BB132"/>
                </a:solidFill>
                <a:latin typeface="+mn-lt"/>
              </a:defRPr>
            </a:lvl1pPr>
          </a:lstStyle>
          <a:p>
            <a:r>
              <a:rPr lang="fr-FR" dirty="0" err="1"/>
              <a:t>Chapter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717788" y="2468336"/>
            <a:ext cx="10945650" cy="18535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 err="1"/>
              <a:t>Subtitle</a:t>
            </a:r>
            <a:r>
              <a:rPr lang="fr-FR" dirty="0"/>
              <a:t> &amp; </a:t>
            </a:r>
            <a:r>
              <a:rPr lang="fr-FR" dirty="0" err="1"/>
              <a:t>Presenter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941" y="5504492"/>
            <a:ext cx="1218227" cy="70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9289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id="{B99692E6-4CCD-2740-B574-15861E94D30D}"/>
              </a:ext>
            </a:extLst>
          </p:cNvPr>
          <p:cNvSpPr/>
          <p:nvPr userDrawn="1"/>
        </p:nvSpPr>
        <p:spPr>
          <a:xfrm>
            <a:off x="335404" y="1052736"/>
            <a:ext cx="11522780" cy="5616624"/>
          </a:xfrm>
          <a:prstGeom prst="roundRect">
            <a:avLst>
              <a:gd name="adj" fmla="val 14927"/>
            </a:avLst>
          </a:prstGeom>
          <a:solidFill>
            <a:schemeClr val="bg1"/>
          </a:solidFill>
          <a:ln w="28575">
            <a:solidFill>
              <a:srgbClr val="5BB1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>
              <a:solidFill>
                <a:schemeClr val="accent1"/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95D56FCF-1D56-486D-BCE0-90AE46A859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24623" y="154647"/>
            <a:ext cx="1344340" cy="688086"/>
          </a:xfrm>
          <a:prstGeom prst="round2SameRect">
            <a:avLst>
              <a:gd name="adj1" fmla="val 50000"/>
              <a:gd name="adj2" fmla="val 0"/>
            </a:avLst>
          </a:prstGeom>
        </p:spPr>
        <p:txBody>
          <a:bodyPr/>
          <a:lstStyle>
            <a:lvl1pPr>
              <a:defRPr>
                <a:solidFill>
                  <a:srgbClr val="5BB132"/>
                </a:solidFill>
              </a:defRPr>
            </a:lvl1pPr>
          </a:lstStyle>
          <a:p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0A8CEF57-0376-4B1B-AE35-345673DA55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98" y="1681163"/>
            <a:ext cx="5158459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3" name="Espace réservé du contenu 3">
            <a:extLst>
              <a:ext uri="{FF2B5EF4-FFF2-40B4-BE49-F238E27FC236}">
                <a16:creationId xmlns:a16="http://schemas.microsoft.com/office/drawing/2014/main" id="{4229B78D-20BC-4CD3-9837-81945BA7BD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98" y="2505075"/>
            <a:ext cx="5158459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8FBC39C4-3DC9-42C0-B70C-F2D8E69883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3004" y="1681163"/>
            <a:ext cx="5183863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5" name="Espace réservé du contenu 5">
            <a:extLst>
              <a:ext uri="{FF2B5EF4-FFF2-40B4-BE49-F238E27FC236}">
                <a16:creationId xmlns:a16="http://schemas.microsoft.com/office/drawing/2014/main" id="{6B74024C-057D-4535-9F92-DDEF4DB61B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3004" y="2505075"/>
            <a:ext cx="5183863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426478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543937" y="836712"/>
            <a:ext cx="9039972" cy="1143000"/>
          </a:xfrm>
        </p:spPr>
        <p:txBody>
          <a:bodyPr>
            <a:normAutofit/>
          </a:bodyPr>
          <a:lstStyle>
            <a:lvl1pPr algn="r">
              <a:defRPr sz="4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80" y="2372883"/>
            <a:ext cx="5385501" cy="4128459"/>
          </a:xfrm>
        </p:spPr>
        <p:txBody>
          <a:bodyPr>
            <a:normAutofit/>
          </a:bodyPr>
          <a:lstStyle>
            <a:lvl1pPr>
              <a:defRPr sz="2667">
                <a:latin typeface="Arial" pitchFamily="34" charset="0"/>
                <a:cs typeface="Arial" pitchFamily="34" charset="0"/>
              </a:defRPr>
            </a:lvl1pPr>
            <a:lvl2pPr>
              <a:defRPr sz="2667">
                <a:latin typeface="Arial" pitchFamily="34" charset="0"/>
                <a:cs typeface="Arial" pitchFamily="34" charset="0"/>
              </a:defRPr>
            </a:lvl2pPr>
            <a:lvl3pPr>
              <a:defRPr sz="2667">
                <a:latin typeface="Arial" pitchFamily="34" charset="0"/>
                <a:cs typeface="Arial" pitchFamily="34" charset="0"/>
              </a:defRPr>
            </a:lvl3pPr>
            <a:lvl4pPr>
              <a:defRPr sz="2667">
                <a:latin typeface="Arial" pitchFamily="34" charset="0"/>
                <a:cs typeface="Arial" pitchFamily="34" charset="0"/>
              </a:defRPr>
            </a:lvl4pPr>
            <a:lvl5pPr>
              <a:defRPr sz="2667"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8407" y="2372883"/>
            <a:ext cx="5385501" cy="4128459"/>
          </a:xfrm>
        </p:spPr>
        <p:txBody>
          <a:bodyPr>
            <a:normAutofit/>
          </a:bodyPr>
          <a:lstStyle>
            <a:lvl1pPr>
              <a:defRPr sz="2667">
                <a:latin typeface="Arial" pitchFamily="34" charset="0"/>
                <a:cs typeface="Arial" pitchFamily="34" charset="0"/>
              </a:defRPr>
            </a:lvl1pPr>
            <a:lvl2pPr>
              <a:defRPr sz="2667">
                <a:latin typeface="Arial" pitchFamily="34" charset="0"/>
                <a:cs typeface="Arial" pitchFamily="34" charset="0"/>
              </a:defRPr>
            </a:lvl2pPr>
            <a:lvl3pPr>
              <a:defRPr sz="2667">
                <a:latin typeface="Arial" pitchFamily="34" charset="0"/>
                <a:cs typeface="Arial" pitchFamily="34" charset="0"/>
              </a:defRPr>
            </a:lvl3pPr>
            <a:lvl4pPr>
              <a:defRPr sz="2667">
                <a:latin typeface="Arial" pitchFamily="34" charset="0"/>
                <a:cs typeface="Arial" pitchFamily="34" charset="0"/>
              </a:defRPr>
            </a:lvl4pPr>
            <a:lvl5pPr>
              <a:defRPr sz="2667"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187344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639960" y="932723"/>
            <a:ext cx="8943949" cy="1143000"/>
          </a:xfrm>
        </p:spPr>
        <p:txBody>
          <a:bodyPr>
            <a:normAutofit/>
          </a:bodyPr>
          <a:lstStyle>
            <a:lvl1pPr>
              <a:defRPr sz="4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79" y="2948947"/>
            <a:ext cx="5387619" cy="639763"/>
          </a:xfrm>
        </p:spPr>
        <p:txBody>
          <a:bodyPr anchor="b"/>
          <a:lstStyle>
            <a:lvl1pPr marL="0" indent="0">
              <a:buNone/>
              <a:defRPr sz="3200" b="1">
                <a:latin typeface="Arial" pitchFamily="34" charset="0"/>
                <a:cs typeface="Arial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 hasCustomPrompt="1"/>
          </p:nvPr>
        </p:nvSpPr>
        <p:spPr>
          <a:xfrm>
            <a:off x="609679" y="3525011"/>
            <a:ext cx="5387619" cy="2551287"/>
          </a:xfrm>
        </p:spPr>
        <p:txBody>
          <a:bodyPr/>
          <a:lstStyle>
            <a:lvl1pPr>
              <a:defRPr sz="2667">
                <a:latin typeface="Arial" pitchFamily="34" charset="0"/>
                <a:cs typeface="Arial" pitchFamily="34" charset="0"/>
              </a:defRPr>
            </a:lvl1pPr>
            <a:lvl2pPr>
              <a:defRPr sz="2667">
                <a:latin typeface="Arial" pitchFamily="34" charset="0"/>
                <a:cs typeface="Arial" pitchFamily="34" charset="0"/>
              </a:defRPr>
            </a:lvl2pPr>
            <a:lvl3pPr>
              <a:defRPr sz="2400">
                <a:latin typeface="Arial" pitchFamily="34" charset="0"/>
                <a:cs typeface="Arial" pitchFamily="34" charset="0"/>
              </a:defRPr>
            </a:lvl3pPr>
            <a:lvl4pPr>
              <a:defRPr sz="2133">
                <a:latin typeface="Arial" pitchFamily="34" charset="0"/>
                <a:cs typeface="Arial" pitchFamily="34" charset="0"/>
              </a:defRPr>
            </a:lvl4pPr>
            <a:lvl5pPr>
              <a:defRPr sz="2133">
                <a:latin typeface="Arial" pitchFamily="34" charset="0"/>
                <a:cs typeface="Arial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4175" y="2948947"/>
            <a:ext cx="5389735" cy="639763"/>
          </a:xfrm>
        </p:spPr>
        <p:txBody>
          <a:bodyPr anchor="b"/>
          <a:lstStyle>
            <a:lvl1pPr marL="0" indent="0">
              <a:buNone/>
              <a:defRPr sz="3200" b="1">
                <a:latin typeface="Arial" pitchFamily="34" charset="0"/>
                <a:cs typeface="Arial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 hasCustomPrompt="1"/>
          </p:nvPr>
        </p:nvSpPr>
        <p:spPr>
          <a:xfrm>
            <a:off x="6194175" y="3621023"/>
            <a:ext cx="5389735" cy="2496276"/>
          </a:xfrm>
        </p:spPr>
        <p:txBody>
          <a:bodyPr/>
          <a:lstStyle>
            <a:lvl1pPr>
              <a:defRPr sz="2667">
                <a:latin typeface="Arial" pitchFamily="34" charset="0"/>
                <a:cs typeface="Arial" pitchFamily="34" charset="0"/>
              </a:defRPr>
            </a:lvl1pPr>
            <a:lvl2pPr>
              <a:defRPr sz="2667">
                <a:latin typeface="Arial" pitchFamily="34" charset="0"/>
                <a:cs typeface="Arial" pitchFamily="34" charset="0"/>
              </a:defRPr>
            </a:lvl2pPr>
            <a:lvl3pPr>
              <a:defRPr sz="2400">
                <a:latin typeface="Arial" pitchFamily="34" charset="0"/>
                <a:cs typeface="Arial" pitchFamily="34" charset="0"/>
              </a:defRPr>
            </a:lvl3pPr>
            <a:lvl4pPr>
              <a:defRPr sz="2133">
                <a:latin typeface="Arial" pitchFamily="34" charset="0"/>
                <a:cs typeface="Arial" pitchFamily="34" charset="0"/>
              </a:defRPr>
            </a:lvl4pPr>
            <a:lvl5pPr>
              <a:defRPr sz="2133">
                <a:latin typeface="Arial" pitchFamily="34" charset="0"/>
                <a:cs typeface="Arial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1472657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735983" y="1028733"/>
            <a:ext cx="8847926" cy="1143000"/>
          </a:xfrm>
        </p:spPr>
        <p:txBody>
          <a:bodyPr>
            <a:normAutofit/>
          </a:bodyPr>
          <a:lstStyle>
            <a:lvl1pPr>
              <a:defRPr sz="4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4253906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7053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52470" y="836712"/>
            <a:ext cx="6831439" cy="5472608"/>
          </a:xfrm>
        </p:spPr>
        <p:txBody>
          <a:bodyPr>
            <a:normAutofit/>
          </a:bodyPr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  <a:lvl2pPr>
              <a:defRPr sz="3200">
                <a:latin typeface="Arial" pitchFamily="34" charset="0"/>
                <a:cs typeface="Arial" pitchFamily="34" charset="0"/>
              </a:defRPr>
            </a:lvl2pPr>
            <a:lvl3pPr>
              <a:defRPr sz="3200">
                <a:latin typeface="Arial" pitchFamily="34" charset="0"/>
                <a:cs typeface="Arial" pitchFamily="34" charset="0"/>
              </a:defRPr>
            </a:lvl3pPr>
            <a:lvl4pPr>
              <a:defRPr sz="3200">
                <a:latin typeface="Arial" pitchFamily="34" charset="0"/>
                <a:cs typeface="Arial" pitchFamily="34" charset="0"/>
              </a:defRPr>
            </a:lvl4pPr>
            <a:lvl5pPr>
              <a:defRPr sz="3200">
                <a:latin typeface="Arial" pitchFamily="34" charset="0"/>
                <a:cs typeface="Arial" pitchFamily="34" charset="0"/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23474" y="2084851"/>
            <a:ext cx="4011606" cy="4224469"/>
          </a:xfrm>
        </p:spPr>
        <p:txBody>
          <a:bodyPr/>
          <a:lstStyle>
            <a:lvl1pPr marL="0" indent="0">
              <a:buNone/>
              <a:defRPr sz="1867">
                <a:latin typeface="Arial" pitchFamily="34" charset="0"/>
                <a:cs typeface="Arial" pitchFamily="34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37948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90028" y="5120548"/>
            <a:ext cx="7316153" cy="566739"/>
          </a:xfrm>
        </p:spPr>
        <p:txBody>
          <a:bodyPr anchor="b"/>
          <a:lstStyle>
            <a:lvl1pPr algn="l">
              <a:defRPr sz="2667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90028" y="932723"/>
            <a:ext cx="7316153" cy="4114800"/>
          </a:xfrm>
        </p:spPr>
        <p:txBody>
          <a:bodyPr/>
          <a:lstStyle>
            <a:lvl1pPr marL="0" indent="0">
              <a:buNone/>
              <a:defRPr sz="4267">
                <a:latin typeface="Arial" pitchFamily="34" charset="0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90028" y="5687286"/>
            <a:ext cx="7316153" cy="804863"/>
          </a:xfrm>
        </p:spPr>
        <p:txBody>
          <a:bodyPr/>
          <a:lstStyle>
            <a:lvl1pPr marL="0" indent="0">
              <a:buNone/>
              <a:defRPr sz="1867">
                <a:latin typeface="Arial" pitchFamily="34" charset="0"/>
                <a:cs typeface="Arial" pitchFamily="34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561070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2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uldkant header.jp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88" cy="470395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2832006" y="1217636"/>
            <a:ext cx="875190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80" y="2332037"/>
            <a:ext cx="1097422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8" name="Picture 7" descr="rod_logo_vit_etikett_84mm.eps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73" y="0"/>
            <a:ext cx="1056255" cy="1617317"/>
          </a:xfrm>
          <a:prstGeom prst="rect">
            <a:avLst/>
          </a:prstGeom>
          <a:effectLst>
            <a:outerShdw blurRad="263525" dir="12420000" sx="107000" sy="107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7530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90" r:id="rId13"/>
    <p:sldLayoutId id="2147483698" r:id="rId14"/>
  </p:sldLayoutIdLst>
  <p:txStyles>
    <p:titleStyle>
      <a:lvl1pPr algn="r" defTabSz="121917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86000">
              <a:srgbClr val="000A15"/>
            </a:gs>
            <a:gs pos="22509">
              <a:srgbClr val="000A15"/>
            </a:gs>
            <a:gs pos="0">
              <a:srgbClr val="000A15"/>
            </a:gs>
            <a:gs pos="41000">
              <a:srgbClr val="001D2D"/>
            </a:gs>
            <a:gs pos="100000">
              <a:srgbClr val="000A1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249037" y="148626"/>
            <a:ext cx="5695517" cy="688086"/>
          </a:xfrm>
          <a:prstGeom prst="round2SameRect">
            <a:avLst>
              <a:gd name="adj1" fmla="val 50000"/>
              <a:gd name="adj2" fmla="val 0"/>
            </a:avLst>
          </a:prstGeom>
          <a:ln w="28575">
            <a:solidFill>
              <a:srgbClr val="51B132"/>
            </a:solidFill>
          </a:ln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lang="fr-FR" dirty="0"/>
              <a:t>Modifiez le style du titre</a:t>
            </a:r>
          </a:p>
        </p:txBody>
      </p:sp>
      <p:grpSp>
        <p:nvGrpSpPr>
          <p:cNvPr id="3" name="Gruppieren 2"/>
          <p:cNvGrpSpPr/>
          <p:nvPr userDrawn="1"/>
        </p:nvGrpSpPr>
        <p:grpSpPr>
          <a:xfrm>
            <a:off x="6385464" y="1061049"/>
            <a:ext cx="5400703" cy="5400000"/>
            <a:chOff x="5373313" y="2359606"/>
            <a:chExt cx="5400000" cy="5400000"/>
          </a:xfrm>
        </p:grpSpPr>
        <p:pic>
          <p:nvPicPr>
            <p:cNvPr id="12" name="Picture 23"/>
            <p:cNvPicPr>
              <a:picLocks/>
            </p:cNvPicPr>
            <p:nvPr userDrawn="1"/>
          </p:nvPicPr>
          <p:blipFill rotWithShape="1">
            <a:blip r:embed="rId13"/>
            <a:srcRect l="9079" t="14888" r="10003" b="27446"/>
            <a:stretch/>
          </p:blipFill>
          <p:spPr>
            <a:xfrm>
              <a:off x="5374910" y="2359606"/>
              <a:ext cx="5398403" cy="5400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21" name="Rechteck 20"/>
            <p:cNvSpPr>
              <a:spLocks/>
            </p:cNvSpPr>
            <p:nvPr userDrawn="1"/>
          </p:nvSpPr>
          <p:spPr>
            <a:xfrm>
              <a:off x="5373313" y="2359606"/>
              <a:ext cx="5400000" cy="5400000"/>
            </a:xfrm>
            <a:prstGeom prst="rect">
              <a:avLst/>
            </a:prstGeom>
            <a:gradFill>
              <a:gsLst>
                <a:gs pos="86000">
                  <a:srgbClr val="000A15">
                    <a:alpha val="75000"/>
                  </a:srgbClr>
                </a:gs>
                <a:gs pos="15000">
                  <a:srgbClr val="000A15">
                    <a:alpha val="75000"/>
                  </a:srgbClr>
                </a:gs>
                <a:gs pos="0">
                  <a:srgbClr val="000A15"/>
                </a:gs>
                <a:gs pos="32000">
                  <a:srgbClr val="001D2D">
                    <a:alpha val="75000"/>
                  </a:srgbClr>
                </a:gs>
                <a:gs pos="100000">
                  <a:srgbClr val="000A15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7" name="Abgerundetes Rechteck 6">
            <a:extLst>
              <a:ext uri="{FF2B5EF4-FFF2-40B4-BE49-F238E27FC236}">
                <a16:creationId xmlns:a16="http://schemas.microsoft.com/office/drawing/2014/main" id="{B99692E6-4CCD-2740-B574-15861E94D30D}"/>
              </a:ext>
            </a:extLst>
          </p:cNvPr>
          <p:cNvSpPr/>
          <p:nvPr userDrawn="1"/>
        </p:nvSpPr>
        <p:spPr>
          <a:xfrm>
            <a:off x="336044" y="980728"/>
            <a:ext cx="11521500" cy="5580000"/>
          </a:xfrm>
          <a:prstGeom prst="roundRect">
            <a:avLst>
              <a:gd name="adj" fmla="val 6576"/>
            </a:avLst>
          </a:prstGeom>
          <a:noFill/>
          <a:ln w="28575">
            <a:solidFill>
              <a:srgbClr val="51B1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pic>
        <p:nvPicPr>
          <p:cNvPr id="13" name="Picture 2" descr="S:\021_320\Projekte\H2020-FETPROACT-04-2019_Battery2030+\Work Packages\WP2_Roadmapping\T2.2_Harmonization\Battery2030_transparent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6272" y="5661248"/>
            <a:ext cx="1377878" cy="79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269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all" baseline="0">
          <a:solidFill>
            <a:srgbClr val="51B13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D5FB060-5281-CE4C-92DE-F31B89A4758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0" y="0"/>
            <a:ext cx="12193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661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8850520-BAE0-4ADA-BAA2-5A70176539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r="1545"/>
          <a:stretch/>
        </p:blipFill>
        <p:spPr>
          <a:xfrm>
            <a:off x="0" y="4996206"/>
            <a:ext cx="12193588" cy="2058556"/>
          </a:xfrm>
          <a:prstGeom prst="rect">
            <a:avLst/>
          </a:prstGeom>
        </p:spPr>
      </p:pic>
      <p:sp>
        <p:nvSpPr>
          <p:cNvPr id="16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3999" y="6560728"/>
            <a:ext cx="2972187" cy="324656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>
              <a:tabLst>
                <a:tab pos="1436688" algn="l"/>
              </a:tabLst>
            </a:pPr>
            <a:r>
              <a:rPr lang="en-US"/>
              <a:t>7 January 2020</a:t>
            </a:r>
            <a:endParaRPr lang="fr-FR" dirty="0"/>
          </a:p>
        </p:txBody>
      </p:sp>
      <p:sp>
        <p:nvSpPr>
          <p:cNvPr id="1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9126" y="6560728"/>
            <a:ext cx="4115336" cy="324656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547E0F70-8150-4B63-83F2-CEB3713605C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99" y="5363240"/>
            <a:ext cx="1372970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68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</p:sldLayoutIdLst>
  <p:hf sldNum="0"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all" baseline="0">
          <a:solidFill>
            <a:srgbClr val="3FEB3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2/aenm.202100362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g-map.eu/" TargetMode="External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4.tiff"/><Relationship Id="rId4" Type="http://schemas.openxmlformats.org/officeDocument/2006/relationships/image" Target="../media/image43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3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3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big-map.github.io/big-map-registry/" TargetMode="External"/><Relationship Id="rId2" Type="http://schemas.openxmlformats.org/officeDocument/2006/relationships/hyperlink" Target="https://emmc.eu/emmc-2021/" TargetMode="Externa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1.png"/><Relationship Id="rId4" Type="http://schemas.openxmlformats.org/officeDocument/2006/relationships/image" Target="../media/image47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://www.sciencebook.org.uk/chapter6.php" TargetMode="Externa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9.tif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i&amp;url=http%3A%2F%2Fwww.windpowermonthly.com%2Farticle%2F1453181%2Fwind-to-battery-aids-acciona-integration-commitment&amp;psig=AOvVaw0UFRrx0Ivl5lIVAJ0EcOuB&amp;ust=1592328332268000&amp;source=images&amp;cd=vfe&amp;ved=0CAIQjRxqFwoTCPCxgryrhOoCFQAAAAAdAAAAABAD" TargetMode="External"/><Relationship Id="rId13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0.jpeg"/><Relationship Id="rId12" Type="http://schemas.openxmlformats.org/officeDocument/2006/relationships/hyperlink" Target="https://www.google.com/url?sa=i&amp;url=https%3A%2F%2Fwww.industritorget.se%2Fobjekt%2FEltruck%2BStaplare-st%25C3%25A5%2B%2BJungheinrich%2F9889%2F&amp;psig=AOvVaw0US7Ey4MWwbcDDwQQRo6KJ&amp;ust=1592387503161000&amp;source=images&amp;cd=vfe&amp;ved=0CAIQjRxqFwoTCICx88ubhuoCFQAAAAAdAAAAABAF" TargetMode="External"/><Relationship Id="rId2" Type="http://schemas.openxmlformats.org/officeDocument/2006/relationships/hyperlink" Target="https://www.google.com/url?sa=i&amp;url=https%3A%2F%2Fwww.robotshopen.se%2Fprodukt%2Fsyma-x5hw-dronare-med-wifi%2F&amp;psig=AOvVaw3N5z0G2Pum3kMaXVrz9Uao&amp;ust=1592327822261000&amp;source=images&amp;cd=vfe&amp;ved=0CAIQjRxqFwoTCPCigcSphOoCFQAAAAAdAAAAABAF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google.com/url?sa=i&amp;url=https%3A%2F%2Fcontextsolar.com%2Fsolar-battery-key-facts%2F&amp;psig=AOvVaw3fuBRZSMpQzyp4244gnACO&amp;ust=1592328260665000&amp;source=images&amp;cd=vfe&amp;ved=0CAIQjRxqFwoTCMCKoZyrhOoCFQAAAAAdAAAAABAD" TargetMode="External"/><Relationship Id="rId11" Type="http://schemas.openxmlformats.org/officeDocument/2006/relationships/image" Target="../media/image32.jpeg"/><Relationship Id="rId5" Type="http://schemas.openxmlformats.org/officeDocument/2006/relationships/image" Target="../media/image29.jpeg"/><Relationship Id="rId15" Type="http://schemas.openxmlformats.org/officeDocument/2006/relationships/image" Target="../media/image34.png"/><Relationship Id="rId10" Type="http://schemas.openxmlformats.org/officeDocument/2006/relationships/hyperlink" Target="https://www.google.com/url?sa=i&amp;url=https%3A%2F%2Felectrek.co%2F2019%2F11%2F26%2Felectric-ferry-longest-range-saves-tons-co2%2F&amp;psig=AOvVaw19DxO3oiB1s95KkNztJJsH&amp;ust=1592376391717000&amp;source=images&amp;cd=vfe&amp;ved=0CAIQjRxqFwoTCMDYlMbeheoCFQAAAAAdAAAAABAD" TargetMode="External"/><Relationship Id="rId4" Type="http://schemas.openxmlformats.org/officeDocument/2006/relationships/hyperlink" Target="https://www.google.com/url?sa=i&amp;url=https%3A%2F%2Falltomelbil.se%2Fvolvo-om-sin-forsta-elbil-och-resan-dit%2F&amp;psig=AOvVaw3cCGdm_ANTlY9sWcvZyEwK&amp;ust=1592327717672000&amp;source=images&amp;cd=vfe&amp;ved=0CAIQjRxqFwoTCIDqxpKphOoCFQAAAAAdAAAAABAD" TargetMode="External"/><Relationship Id="rId9" Type="http://schemas.openxmlformats.org/officeDocument/2006/relationships/image" Target="../media/image31.jpeg"/><Relationship Id="rId14" Type="http://schemas.openxmlformats.org/officeDocument/2006/relationships/hyperlink" Target="https://www.google.com/url?sa=i&amp;url=https%3A%2F%2Falltomelbil.se%2Fkategori%2Fellastbil%2F&amp;psig=AOvVaw3KZyHChgSyYCG6FuHmmc05&amp;ust=1592387066597000&amp;source=images&amp;cd=vfe&amp;ved=0CAIQjRxqFwoTCLiM2YSchuoCFQAAAAAdAAAAABAD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4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8754" y="650034"/>
            <a:ext cx="2270608" cy="73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6" t="33366" r="15220" b="33366"/>
          <a:stretch/>
        </p:blipFill>
        <p:spPr>
          <a:xfrm>
            <a:off x="700534" y="3923377"/>
            <a:ext cx="1694012" cy="7764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3C723C-231F-4E3D-8BF1-5E8FA2CD05EF}"/>
              </a:ext>
            </a:extLst>
          </p:cNvPr>
          <p:cNvSpPr txBox="1"/>
          <p:nvPr/>
        </p:nvSpPr>
        <p:spPr>
          <a:xfrm>
            <a:off x="2568402" y="1268760"/>
            <a:ext cx="6480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 dirty="0"/>
              <a:t>Kristina Edström</a:t>
            </a:r>
          </a:p>
          <a:p>
            <a:pPr algn="ctr"/>
            <a:r>
              <a:rPr lang="en-US" sz="2000" i="1" dirty="0"/>
              <a:t>Department of Chemistry – Angstrom Laboratory, Uppsala University, Box 531, 751 21 Uppsala, Sweden</a:t>
            </a:r>
            <a:endParaRPr lang="sv-SE" sz="2000" i="1" dirty="0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3B5B0406-B102-4778-A8E2-F7592F5B0C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14" y="2841498"/>
            <a:ext cx="1165240" cy="797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9FEDEE-F9AC-4CC1-BFE4-C3D97B5357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178" y="4976906"/>
            <a:ext cx="1740852" cy="1783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03392D-D0D3-4C7C-8B7F-DDBEBF2F68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210" y="3792973"/>
            <a:ext cx="1366646" cy="10372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CA0196-D778-4104-9A17-78971FCBBDF0}"/>
              </a:ext>
            </a:extLst>
          </p:cNvPr>
          <p:cNvSpPr txBox="1"/>
          <p:nvPr/>
        </p:nvSpPr>
        <p:spPr>
          <a:xfrm>
            <a:off x="2129922" y="476672"/>
            <a:ext cx="7488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Roadmaps</a:t>
            </a:r>
            <a:endParaRPr lang="sv-SE" sz="40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sv-SE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F7AC9FF-227D-4955-AB14-542E3EA29C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10" y="4977616"/>
            <a:ext cx="1891923" cy="84348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804D3BF-52E8-4AAF-B40A-206268F60419}"/>
              </a:ext>
            </a:extLst>
          </p:cNvPr>
          <p:cNvSpPr txBox="1"/>
          <p:nvPr/>
        </p:nvSpPr>
        <p:spPr>
          <a:xfrm>
            <a:off x="2352378" y="6529380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C09ED7-69BC-4ECF-9EDD-7172E36AC7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9141" y="2334681"/>
            <a:ext cx="3876902" cy="4477793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611B22A-20E9-4B33-A2BE-E763E4B811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97015" y="2701240"/>
            <a:ext cx="2416403" cy="73471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867C969-1F06-429E-8569-284975ADB65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88282" y="2849908"/>
            <a:ext cx="2216472" cy="83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10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extBox 155">
            <a:extLst>
              <a:ext uri="{FF2B5EF4-FFF2-40B4-BE49-F238E27FC236}">
                <a16:creationId xmlns:a16="http://schemas.microsoft.com/office/drawing/2014/main" id="{C21F2239-853A-41C5-91EE-BC27D621BE78}"/>
              </a:ext>
            </a:extLst>
          </p:cNvPr>
          <p:cNvSpPr txBox="1"/>
          <p:nvPr/>
        </p:nvSpPr>
        <p:spPr>
          <a:xfrm>
            <a:off x="0" y="-27384"/>
            <a:ext cx="12217474" cy="1116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nb-NO" sz="2800" b="1" dirty="0">
                <a:solidFill>
                  <a:prstClr val="black"/>
                </a:solidFill>
                <a:latin typeface="Verdana"/>
              </a:rPr>
              <a:t>R&amp;I Needs for Integration of Batteries for Mobility </a:t>
            </a:r>
          </a:p>
          <a:p>
            <a:pPr algn="ctr" defTabSz="914400">
              <a:defRPr/>
            </a:pPr>
            <a:r>
              <a:rPr lang="nb-NO" sz="2800" b="1" dirty="0">
                <a:solidFill>
                  <a:prstClr val="black"/>
                </a:solidFill>
                <a:latin typeface="Verdana"/>
              </a:rPr>
              <a:t>WG 5 Batteries Europe</a:t>
            </a:r>
            <a:endParaRPr lang="en-GB" sz="2800" b="1" dirty="0">
              <a:solidFill>
                <a:prstClr val="black"/>
              </a:solidFill>
              <a:latin typeface="Verdan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B8D8AC-C707-442A-8CD8-1B415FC4C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58" y="1006509"/>
            <a:ext cx="11327259" cy="5693970"/>
          </a:xfrm>
          <a:prstGeom prst="rect">
            <a:avLst/>
          </a:prstGeom>
        </p:spPr>
      </p:pic>
      <p:sp>
        <p:nvSpPr>
          <p:cNvPr id="157" name="TextBox 156">
            <a:extLst>
              <a:ext uri="{FF2B5EF4-FFF2-40B4-BE49-F238E27FC236}">
                <a16:creationId xmlns:a16="http://schemas.microsoft.com/office/drawing/2014/main" id="{30C7C51E-1FE1-4229-A7A8-2A44752A731E}"/>
              </a:ext>
            </a:extLst>
          </p:cNvPr>
          <p:cNvSpPr txBox="1"/>
          <p:nvPr/>
        </p:nvSpPr>
        <p:spPr>
          <a:xfrm>
            <a:off x="7899981" y="6137486"/>
            <a:ext cx="4161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1200" dirty="0">
                <a:solidFill>
                  <a:prstClr val="black"/>
                </a:solidFill>
                <a:latin typeface="Verdana"/>
              </a:rPr>
              <a:t>Extract from Batteries Europe WG5 Roadmap 2021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3875FD3-E125-44EE-9863-53713BF9B6C3}"/>
              </a:ext>
            </a:extLst>
          </p:cNvPr>
          <p:cNvSpPr txBox="1">
            <a:spLocks/>
          </p:cNvSpPr>
          <p:nvPr/>
        </p:nvSpPr>
        <p:spPr>
          <a:xfrm>
            <a:off x="8572014" y="3292560"/>
            <a:ext cx="2466975" cy="2558932"/>
          </a:xfrm>
          <a:prstGeom prst="rect">
            <a:avLst/>
          </a:prstGeom>
          <a:solidFill>
            <a:schemeClr val="accent1">
              <a:lumMod val="25000"/>
              <a:lumOff val="75000"/>
            </a:schemeClr>
          </a:solidFill>
        </p:spPr>
        <p:txBody>
          <a:bodyPr vert="horz" wrap="square" lIns="0" tIns="0" rIns="0" bIns="0" rtlCol="0">
            <a:noAutofit/>
          </a:bodyPr>
          <a:lstStyle>
            <a:lvl1pPr marL="396079" indent="-216043" algn="l" defTabSz="914537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115" indent="-216043" algn="l" defTabSz="914537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56151" indent="-216043" algn="l" defTabSz="914537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36187" indent="-216043" algn="l" defTabSz="914537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16223" indent="-216043" algn="l" defTabSz="914537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977" indent="-228634" algn="l" defTabSz="91453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246" indent="-228634" algn="l" defTabSz="91453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514" indent="-228634" algn="l" defTabSz="91453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783" indent="-228634" algn="l" defTabSz="91453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36" indent="0">
              <a:buNone/>
              <a:defRPr/>
            </a:pPr>
            <a:r>
              <a:rPr lang="en-GB" dirty="0">
                <a:solidFill>
                  <a:srgbClr val="44546A"/>
                </a:solidFill>
                <a:latin typeface="Verdana"/>
              </a:rPr>
              <a:t>"</a:t>
            </a:r>
            <a:r>
              <a:rPr lang="en-GB" sz="1800" dirty="0">
                <a:solidFill>
                  <a:srgbClr val="44546A"/>
                </a:solidFill>
                <a:latin typeface="Verdana"/>
              </a:rPr>
              <a:t>One of the main advantages of batteries is the very high energy efficiency of battery electric transportation modes… "</a:t>
            </a:r>
          </a:p>
        </p:txBody>
      </p:sp>
    </p:spTree>
    <p:extLst>
      <p:ext uri="{BB962C8B-B14F-4D97-AF65-F5344CB8AC3E}">
        <p14:creationId xmlns:p14="http://schemas.microsoft.com/office/powerpoint/2010/main" val="1964306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extBox 155">
            <a:extLst>
              <a:ext uri="{FF2B5EF4-FFF2-40B4-BE49-F238E27FC236}">
                <a16:creationId xmlns:a16="http://schemas.microsoft.com/office/drawing/2014/main" id="{C21F2239-853A-41C5-91EE-BC27D621BE78}"/>
              </a:ext>
            </a:extLst>
          </p:cNvPr>
          <p:cNvSpPr txBox="1"/>
          <p:nvPr/>
        </p:nvSpPr>
        <p:spPr>
          <a:xfrm>
            <a:off x="0" y="-27384"/>
            <a:ext cx="12193588" cy="1044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endParaRPr lang="nb-NO" sz="2800" b="1" dirty="0">
              <a:solidFill>
                <a:prstClr val="black"/>
              </a:solidFill>
              <a:latin typeface="Verdana"/>
            </a:endParaRPr>
          </a:p>
          <a:p>
            <a:pPr algn="ctr" defTabSz="914400">
              <a:defRPr/>
            </a:pPr>
            <a:r>
              <a:rPr lang="nb-NO" sz="2800" b="1" dirty="0">
                <a:solidFill>
                  <a:prstClr val="black"/>
                </a:solidFill>
                <a:latin typeface="Verdana"/>
              </a:rPr>
              <a:t>R&amp;I Needs for Integration of Batteries for Mobility</a:t>
            </a:r>
            <a:endParaRPr lang="en-GB" sz="2800" b="1" dirty="0">
              <a:solidFill>
                <a:prstClr val="black"/>
              </a:solidFill>
              <a:latin typeface="Verdan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EF3507-EFDA-4281-958D-CDA4DAE63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1" y="993633"/>
            <a:ext cx="11272477" cy="5688198"/>
          </a:xfrm>
          <a:prstGeom prst="rect">
            <a:avLst/>
          </a:prstGeom>
        </p:spPr>
      </p:pic>
      <p:sp>
        <p:nvSpPr>
          <p:cNvPr id="157" name="TextBox 156">
            <a:extLst>
              <a:ext uri="{FF2B5EF4-FFF2-40B4-BE49-F238E27FC236}">
                <a16:creationId xmlns:a16="http://schemas.microsoft.com/office/drawing/2014/main" id="{30C7C51E-1FE1-4229-A7A8-2A44752A731E}"/>
              </a:ext>
            </a:extLst>
          </p:cNvPr>
          <p:cNvSpPr txBox="1"/>
          <p:nvPr/>
        </p:nvSpPr>
        <p:spPr>
          <a:xfrm>
            <a:off x="7262206" y="6404833"/>
            <a:ext cx="4161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1200" dirty="0">
                <a:solidFill>
                  <a:prstClr val="black"/>
                </a:solidFill>
                <a:latin typeface="Verdana"/>
              </a:rPr>
              <a:t>Extract from Batteries Europe WG5 Roadmap 2021</a:t>
            </a:r>
          </a:p>
        </p:txBody>
      </p:sp>
    </p:spTree>
    <p:extLst>
      <p:ext uri="{BB962C8B-B14F-4D97-AF65-F5344CB8AC3E}">
        <p14:creationId xmlns:p14="http://schemas.microsoft.com/office/powerpoint/2010/main" val="3844881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91433C-65F3-40BC-9F0E-648CBA359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96000B-C598-494D-ADCA-8CBF15D27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6" y="1475936"/>
            <a:ext cx="11113576" cy="54923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D23484-6BDC-4E2B-BFE5-127A619B6084}"/>
              </a:ext>
            </a:extLst>
          </p:cNvPr>
          <p:cNvSpPr txBox="1"/>
          <p:nvPr/>
        </p:nvSpPr>
        <p:spPr>
          <a:xfrm>
            <a:off x="1848322" y="476672"/>
            <a:ext cx="10297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https://www.apcuk.co.uk/app/uploads/2021/09/Technology-Roadmap-Electrical-Energy-Storage.pdf</a:t>
            </a:r>
          </a:p>
        </p:txBody>
      </p:sp>
    </p:spTree>
    <p:extLst>
      <p:ext uri="{BB962C8B-B14F-4D97-AF65-F5344CB8AC3E}">
        <p14:creationId xmlns:p14="http://schemas.microsoft.com/office/powerpoint/2010/main" val="3225592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07D8C-DCB5-4D01-817E-C3BC2FA9F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highlights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584AD-EE34-421E-83AD-5587F0F95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2CCC1D-23CF-4147-98DB-AE8E7AC0DE4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86" y="-27384"/>
            <a:ext cx="12313368" cy="6858000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EE22C442-9E2F-4F7A-8989-325025994B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340" y="5610740"/>
            <a:ext cx="1231142" cy="84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F41F76-BBB7-4BDD-83DD-66F7B12235A6}"/>
              </a:ext>
            </a:extLst>
          </p:cNvPr>
          <p:cNvSpPr txBox="1"/>
          <p:nvPr/>
        </p:nvSpPr>
        <p:spPr>
          <a:xfrm>
            <a:off x="1272257" y="116633"/>
            <a:ext cx="4044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New and emerging</a:t>
            </a:r>
            <a:endParaRPr lang="sv-SE" sz="32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F20510-DCBF-49DA-8A87-279D3C52344A}"/>
              </a:ext>
            </a:extLst>
          </p:cNvPr>
          <p:cNvSpPr txBox="1"/>
          <p:nvPr/>
        </p:nvSpPr>
        <p:spPr>
          <a:xfrm>
            <a:off x="7021325" y="116632"/>
            <a:ext cx="4044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battery technologies</a:t>
            </a:r>
            <a:endParaRPr lang="sv-SE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362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B13C1A5B-0821-4B04-9ED6-83F4A36850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64221333-E799-4BE2-B30C-3695CA9851AE}"/>
              </a:ext>
            </a:extLst>
          </p:cNvPr>
          <p:cNvSpPr/>
          <p:nvPr/>
        </p:nvSpPr>
        <p:spPr>
          <a:xfrm>
            <a:off x="2136354" y="692696"/>
            <a:ext cx="7920880" cy="59046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8966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D00090-62E1-4D48-9DC6-B5E99C36B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297" y="148626"/>
            <a:ext cx="9819021" cy="688086"/>
          </a:xfrm>
        </p:spPr>
        <p:txBody>
          <a:bodyPr/>
          <a:lstStyle/>
          <a:p>
            <a:r>
              <a:rPr lang="sv-SE" dirty="0"/>
              <a:t>Roadmap – </a:t>
            </a:r>
            <a:r>
              <a:rPr lang="sv-SE" dirty="0" err="1"/>
              <a:t>longer</a:t>
            </a:r>
            <a:r>
              <a:rPr lang="sv-SE" dirty="0"/>
              <a:t> </a:t>
            </a:r>
            <a:r>
              <a:rPr lang="sv-SE" dirty="0" err="1"/>
              <a:t>than</a:t>
            </a:r>
            <a:r>
              <a:rPr lang="sv-SE" dirty="0"/>
              <a:t> 10 </a:t>
            </a:r>
            <a:r>
              <a:rPr lang="sv-SE" dirty="0" err="1"/>
              <a:t>year</a:t>
            </a:r>
            <a:r>
              <a:rPr lang="sv-SE" dirty="0"/>
              <a:t> </a:t>
            </a:r>
            <a:r>
              <a:rPr lang="sv-SE" dirty="0" err="1"/>
              <a:t>perspective</a:t>
            </a:r>
            <a:endParaRPr lang="sv-SE" dirty="0"/>
          </a:p>
        </p:txBody>
      </p:sp>
      <p:sp>
        <p:nvSpPr>
          <p:cNvPr id="6" name="Cylinder 5">
            <a:extLst>
              <a:ext uri="{FF2B5EF4-FFF2-40B4-BE49-F238E27FC236}">
                <a16:creationId xmlns:a16="http://schemas.microsoft.com/office/drawing/2014/main" id="{24C0794F-B701-4833-85BE-62D235B2C19C}"/>
              </a:ext>
            </a:extLst>
          </p:cNvPr>
          <p:cNvSpPr/>
          <p:nvPr/>
        </p:nvSpPr>
        <p:spPr>
          <a:xfrm rot="5400000">
            <a:off x="1488170" y="2348992"/>
            <a:ext cx="792000" cy="2808000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sv-SE" sz="18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Cylinder 6">
            <a:extLst>
              <a:ext uri="{FF2B5EF4-FFF2-40B4-BE49-F238E27FC236}">
                <a16:creationId xmlns:a16="http://schemas.microsoft.com/office/drawing/2014/main" id="{912B4CA9-2360-4111-AB28-063B8BCB41D7}"/>
              </a:ext>
            </a:extLst>
          </p:cNvPr>
          <p:cNvSpPr/>
          <p:nvPr/>
        </p:nvSpPr>
        <p:spPr>
          <a:xfrm rot="5400000">
            <a:off x="4620506" y="2348992"/>
            <a:ext cx="792000" cy="2808000"/>
          </a:xfrm>
          <a:prstGeom prst="can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sv-SE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Cylinder 7">
            <a:extLst>
              <a:ext uri="{FF2B5EF4-FFF2-40B4-BE49-F238E27FC236}">
                <a16:creationId xmlns:a16="http://schemas.microsoft.com/office/drawing/2014/main" id="{BE60EC74-9BE2-4C43-90B9-F61C6B4A5B29}"/>
              </a:ext>
            </a:extLst>
          </p:cNvPr>
          <p:cNvSpPr/>
          <p:nvPr/>
        </p:nvSpPr>
        <p:spPr>
          <a:xfrm rot="5400000">
            <a:off x="7753178" y="2348992"/>
            <a:ext cx="792000" cy="2808000"/>
          </a:xfrm>
          <a:prstGeom prst="can">
            <a:avLst/>
          </a:prstGeom>
          <a:solidFill>
            <a:srgbClr val="38D53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sv-SE" sz="18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Bildobjekt 5" descr="Macintosh HD:Users:jan:Desktop:Battery 2030:Batteri_fril.png">
            <a:extLst>
              <a:ext uri="{FF2B5EF4-FFF2-40B4-BE49-F238E27FC236}">
                <a16:creationId xmlns:a16="http://schemas.microsoft.com/office/drawing/2014/main" id="{3169C5F2-1283-4950-815A-7A404B4D98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466" y="1618084"/>
            <a:ext cx="2667000" cy="34671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lc="http://schemas.openxmlformats.org/drawingml/2006/lockedCanvas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/>
            </a:ext>
          </a:extLst>
        </p:spPr>
      </p:pic>
      <p:sp>
        <p:nvSpPr>
          <p:cNvPr id="10" name="Pil: höger 9">
            <a:extLst>
              <a:ext uri="{FF2B5EF4-FFF2-40B4-BE49-F238E27FC236}">
                <a16:creationId xmlns:a16="http://schemas.microsoft.com/office/drawing/2014/main" id="{7FE21FF2-7EFF-4022-B3D3-D8B0F94EB8B4}"/>
              </a:ext>
            </a:extLst>
          </p:cNvPr>
          <p:cNvSpPr/>
          <p:nvPr/>
        </p:nvSpPr>
        <p:spPr>
          <a:xfrm>
            <a:off x="3180482" y="3573016"/>
            <a:ext cx="396032" cy="324080"/>
          </a:xfrm>
          <a:prstGeom prst="rightArrow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sv-SE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Pil: höger 10">
            <a:extLst>
              <a:ext uri="{FF2B5EF4-FFF2-40B4-BE49-F238E27FC236}">
                <a16:creationId xmlns:a16="http://schemas.microsoft.com/office/drawing/2014/main" id="{86F0C0F6-52A0-4AA2-A81C-5DDDEA3EF2DD}"/>
              </a:ext>
            </a:extLst>
          </p:cNvPr>
          <p:cNvSpPr/>
          <p:nvPr/>
        </p:nvSpPr>
        <p:spPr>
          <a:xfrm>
            <a:off x="6312818" y="3573016"/>
            <a:ext cx="396032" cy="324080"/>
          </a:xfrm>
          <a:prstGeom prst="rightArrow">
            <a:avLst/>
          </a:prstGeom>
          <a:solidFill>
            <a:srgbClr val="51B132"/>
          </a:solidFill>
          <a:ln>
            <a:solidFill>
              <a:srgbClr val="51B1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sv-SE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Pil: höger 11">
            <a:extLst>
              <a:ext uri="{FF2B5EF4-FFF2-40B4-BE49-F238E27FC236}">
                <a16:creationId xmlns:a16="http://schemas.microsoft.com/office/drawing/2014/main" id="{5E939479-C267-4D6C-B603-77A74BD4DBDD}"/>
              </a:ext>
            </a:extLst>
          </p:cNvPr>
          <p:cNvSpPr/>
          <p:nvPr/>
        </p:nvSpPr>
        <p:spPr>
          <a:xfrm>
            <a:off x="9445178" y="3573016"/>
            <a:ext cx="396032" cy="324080"/>
          </a:xfrm>
          <a:prstGeom prst="rightArrow">
            <a:avLst/>
          </a:prstGeom>
          <a:solidFill>
            <a:srgbClr val="51B1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sv-SE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9CBABFB8-7B03-43B2-89E5-F03F24731CE7}"/>
              </a:ext>
            </a:extLst>
          </p:cNvPr>
          <p:cNvSpPr txBox="1"/>
          <p:nvPr/>
        </p:nvSpPr>
        <p:spPr>
          <a:xfrm>
            <a:off x="892908" y="3471392"/>
            <a:ext cx="1819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sv-SE" dirty="0">
                <a:solidFill>
                  <a:prstClr val="black"/>
                </a:solidFill>
                <a:latin typeface="Calibri" panose="020F0502020204030204"/>
              </a:rPr>
              <a:t>Short term: 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B273C898-00CE-4FC3-8C90-D1C9CAE4ABB7}"/>
              </a:ext>
            </a:extLst>
          </p:cNvPr>
          <p:cNvSpPr txBox="1"/>
          <p:nvPr/>
        </p:nvSpPr>
        <p:spPr>
          <a:xfrm>
            <a:off x="3936554" y="3501009"/>
            <a:ext cx="1997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sv-SE" dirty="0">
                <a:solidFill>
                  <a:prstClr val="black"/>
                </a:solidFill>
                <a:latin typeface="Calibri" panose="020F0502020204030204"/>
              </a:rPr>
              <a:t>Medium term: 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42EFA164-CD8D-430B-99C4-2F0A966EB952}"/>
              </a:ext>
            </a:extLst>
          </p:cNvPr>
          <p:cNvSpPr txBox="1"/>
          <p:nvPr/>
        </p:nvSpPr>
        <p:spPr>
          <a:xfrm>
            <a:off x="7027760" y="3501008"/>
            <a:ext cx="2021363" cy="467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sv-SE" dirty="0">
                <a:solidFill>
                  <a:prstClr val="black"/>
                </a:solidFill>
                <a:latin typeface="Calibri" panose="020F0502020204030204"/>
              </a:rPr>
              <a:t>Long-term: 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C73B81FF-6178-487A-BEAF-0453397B1DC1}"/>
              </a:ext>
            </a:extLst>
          </p:cNvPr>
          <p:cNvSpPr txBox="1"/>
          <p:nvPr/>
        </p:nvSpPr>
        <p:spPr>
          <a:xfrm>
            <a:off x="9625186" y="1124745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sv-SE" dirty="0">
                <a:solidFill>
                  <a:srgbClr val="3FEB32"/>
                </a:solidFill>
                <a:latin typeface="Calibri" panose="020F0502020204030204"/>
              </a:rPr>
              <a:t>European </a:t>
            </a:r>
            <a:r>
              <a:rPr lang="sv-SE" dirty="0" err="1">
                <a:solidFill>
                  <a:srgbClr val="3FEB32"/>
                </a:solidFill>
                <a:latin typeface="Calibri" panose="020F0502020204030204"/>
              </a:rPr>
              <a:t>batteries</a:t>
            </a:r>
            <a:r>
              <a:rPr lang="sv-SE" dirty="0">
                <a:solidFill>
                  <a:srgbClr val="3FEB32"/>
                </a:solidFill>
                <a:latin typeface="Calibri" panose="020F0502020204030204"/>
              </a:rPr>
              <a:t> fit for </a:t>
            </a:r>
            <a:r>
              <a:rPr lang="sv-SE" dirty="0" err="1">
                <a:solidFill>
                  <a:srgbClr val="3FEB32"/>
                </a:solidFill>
                <a:latin typeface="Calibri" panose="020F0502020204030204"/>
              </a:rPr>
              <a:t>purpose</a:t>
            </a:r>
            <a:endParaRPr lang="sv-SE" dirty="0">
              <a:solidFill>
                <a:srgbClr val="3FEB32"/>
              </a:solidFill>
              <a:latin typeface="Calibri" panose="020F0502020204030204"/>
            </a:endParaRP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BBF7C3ED-216D-4E41-B258-EAE58732BB7A}"/>
              </a:ext>
            </a:extLst>
          </p:cNvPr>
          <p:cNvSpPr txBox="1"/>
          <p:nvPr/>
        </p:nvSpPr>
        <p:spPr>
          <a:xfrm>
            <a:off x="336154" y="2056792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sv-SE" dirty="0" err="1">
                <a:solidFill>
                  <a:prstClr val="white"/>
                </a:solidFill>
                <a:latin typeface="Calibri" panose="020F0502020204030204"/>
              </a:rPr>
              <a:t>Develop</a:t>
            </a:r>
            <a:r>
              <a:rPr lang="sv-SE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sv-SE" dirty="0" err="1">
                <a:solidFill>
                  <a:prstClr val="white"/>
                </a:solidFill>
                <a:latin typeface="Calibri" panose="020F0502020204030204"/>
              </a:rPr>
              <a:t>theoretical</a:t>
            </a:r>
            <a:r>
              <a:rPr lang="sv-SE" dirty="0">
                <a:solidFill>
                  <a:prstClr val="white"/>
                </a:solidFill>
                <a:latin typeface="Calibri" panose="020F0502020204030204"/>
              </a:rPr>
              <a:t> and experimental </a:t>
            </a:r>
            <a:r>
              <a:rPr lang="sv-SE" dirty="0" err="1">
                <a:solidFill>
                  <a:prstClr val="white"/>
                </a:solidFill>
                <a:latin typeface="Calibri" panose="020F0502020204030204"/>
              </a:rPr>
              <a:t>platforms</a:t>
            </a:r>
            <a:r>
              <a:rPr lang="sv-SE" dirty="0">
                <a:solidFill>
                  <a:prstClr val="white"/>
                </a:solidFill>
                <a:latin typeface="Calibri" panose="020F0502020204030204"/>
              </a:rPr>
              <a:t> and </a:t>
            </a:r>
            <a:r>
              <a:rPr lang="sv-SE" dirty="0" err="1">
                <a:solidFill>
                  <a:prstClr val="white"/>
                </a:solidFill>
                <a:latin typeface="Calibri" panose="020F0502020204030204"/>
              </a:rPr>
              <a:t>tools</a:t>
            </a:r>
            <a:r>
              <a:rPr lang="sv-SE" dirty="0">
                <a:solidFill>
                  <a:prstClr val="white"/>
                </a:solidFill>
                <a:latin typeface="Calibri" panose="020F0502020204030204"/>
              </a:rPr>
              <a:t> 	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0516902F-8A4C-4F92-9FD9-6C73588FCC7C}"/>
              </a:ext>
            </a:extLst>
          </p:cNvPr>
          <p:cNvSpPr txBox="1"/>
          <p:nvPr/>
        </p:nvSpPr>
        <p:spPr>
          <a:xfrm>
            <a:off x="3432498" y="2056791"/>
            <a:ext cx="3309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sv-SE" dirty="0">
                <a:solidFill>
                  <a:prstClr val="white"/>
                </a:solidFill>
                <a:latin typeface="Calibri" panose="020F0502020204030204"/>
              </a:rPr>
              <a:t>Integration </a:t>
            </a:r>
            <a:r>
              <a:rPr lang="sv-SE" dirty="0" err="1">
                <a:solidFill>
                  <a:prstClr val="white"/>
                </a:solidFill>
                <a:latin typeface="Calibri" panose="020F0502020204030204"/>
              </a:rPr>
              <a:t>of</a:t>
            </a:r>
            <a:r>
              <a:rPr lang="sv-SE" dirty="0">
                <a:solidFill>
                  <a:prstClr val="white"/>
                </a:solidFill>
                <a:latin typeface="Calibri" panose="020F0502020204030204"/>
              </a:rPr>
              <a:t> the different parts</a:t>
            </a:r>
          </a:p>
          <a:p>
            <a:pPr algn="ctr" defTabSz="914400">
              <a:defRPr/>
            </a:pPr>
            <a:endParaRPr lang="sv-SE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914400">
              <a:defRPr/>
            </a:pPr>
            <a:endParaRPr lang="sv-SE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CB46FC70-B36F-44F0-BA78-D0C8EFE17308}"/>
              </a:ext>
            </a:extLst>
          </p:cNvPr>
          <p:cNvSpPr txBox="1"/>
          <p:nvPr/>
        </p:nvSpPr>
        <p:spPr>
          <a:xfrm>
            <a:off x="6240811" y="1988840"/>
            <a:ext cx="39288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sv-SE" dirty="0">
                <a:solidFill>
                  <a:prstClr val="white"/>
                </a:solidFill>
                <a:latin typeface="Calibri" panose="020F0502020204030204"/>
              </a:rPr>
              <a:t>Materials </a:t>
            </a:r>
            <a:r>
              <a:rPr lang="sv-SE" dirty="0" err="1">
                <a:solidFill>
                  <a:prstClr val="white"/>
                </a:solidFill>
                <a:latin typeface="Calibri" panose="020F0502020204030204"/>
              </a:rPr>
              <a:t>accelerating</a:t>
            </a:r>
            <a:r>
              <a:rPr lang="sv-SE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sv-SE" dirty="0" err="1">
                <a:solidFill>
                  <a:prstClr val="white"/>
                </a:solidFill>
                <a:latin typeface="Calibri" panose="020F0502020204030204"/>
              </a:rPr>
              <a:t>platform</a:t>
            </a:r>
            <a:r>
              <a:rPr lang="sv-SE" dirty="0">
                <a:solidFill>
                  <a:prstClr val="white"/>
                </a:solidFill>
                <a:latin typeface="Calibri" panose="020F0502020204030204"/>
              </a:rPr>
              <a:t> + smart battery </a:t>
            </a:r>
            <a:r>
              <a:rPr lang="sv-SE" dirty="0" err="1">
                <a:solidFill>
                  <a:prstClr val="white"/>
                </a:solidFill>
                <a:latin typeface="Calibri" panose="020F0502020204030204"/>
              </a:rPr>
              <a:t>functionalities</a:t>
            </a:r>
            <a:endParaRPr lang="sv-SE" dirty="0">
              <a:solidFill>
                <a:prstClr val="white"/>
              </a:solidFill>
              <a:latin typeface="Calibri" panose="020F0502020204030204"/>
            </a:endParaRPr>
          </a:p>
          <a:p>
            <a:pPr defTabSz="914400">
              <a:defRPr/>
            </a:pPr>
            <a:endParaRPr lang="sv-SE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Pil: nedåt 22">
            <a:extLst>
              <a:ext uri="{FF2B5EF4-FFF2-40B4-BE49-F238E27FC236}">
                <a16:creationId xmlns:a16="http://schemas.microsoft.com/office/drawing/2014/main" id="{B39D2276-87F7-45E2-B423-5825536BF5B9}"/>
              </a:ext>
            </a:extLst>
          </p:cNvPr>
          <p:cNvSpPr/>
          <p:nvPr/>
        </p:nvSpPr>
        <p:spPr>
          <a:xfrm>
            <a:off x="1560290" y="4149080"/>
            <a:ext cx="288032" cy="576064"/>
          </a:xfrm>
          <a:prstGeom prst="downArrow">
            <a:avLst/>
          </a:prstGeom>
          <a:solidFill>
            <a:srgbClr val="C1EA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sv-SE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0BB3994C-FBD5-438B-B713-4D0227CBB6BD}"/>
              </a:ext>
            </a:extLst>
          </p:cNvPr>
          <p:cNvSpPr txBox="1"/>
          <p:nvPr/>
        </p:nvSpPr>
        <p:spPr>
          <a:xfrm>
            <a:off x="364259" y="4797151"/>
            <a:ext cx="28468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sv-SE" dirty="0" err="1">
                <a:solidFill>
                  <a:prstClr val="white"/>
                </a:solidFill>
                <a:latin typeface="Calibri" panose="020F0502020204030204"/>
              </a:rPr>
              <a:t>Six</a:t>
            </a:r>
            <a:r>
              <a:rPr lang="sv-SE" dirty="0">
                <a:solidFill>
                  <a:prstClr val="white"/>
                </a:solidFill>
                <a:latin typeface="Calibri" panose="020F0502020204030204"/>
              </a:rPr>
              <a:t> new </a:t>
            </a:r>
            <a:r>
              <a:rPr lang="sv-SE" dirty="0" err="1">
                <a:solidFill>
                  <a:prstClr val="white"/>
                </a:solidFill>
                <a:latin typeface="Calibri" panose="020F0502020204030204"/>
              </a:rPr>
              <a:t>projects</a:t>
            </a:r>
            <a:r>
              <a:rPr lang="sv-SE" dirty="0">
                <a:solidFill>
                  <a:prstClr val="white"/>
                </a:solidFill>
                <a:latin typeface="Calibri" panose="020F0502020204030204"/>
              </a:rPr>
              <a:t> start 1st </a:t>
            </a:r>
            <a:r>
              <a:rPr lang="sv-SE" dirty="0" err="1">
                <a:solidFill>
                  <a:prstClr val="white"/>
                </a:solidFill>
                <a:latin typeface="Calibri" panose="020F0502020204030204"/>
              </a:rPr>
              <a:t>of</a:t>
            </a:r>
            <a:r>
              <a:rPr lang="sv-SE" dirty="0">
                <a:solidFill>
                  <a:prstClr val="white"/>
                </a:solidFill>
                <a:latin typeface="Calibri" panose="020F0502020204030204"/>
              </a:rPr>
              <a:t> September 2020 + BATTERY 2030+ CSA</a:t>
            </a: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0E6AA0CB-73E0-48A0-88BA-1D4028BBF6BE}"/>
              </a:ext>
            </a:extLst>
          </p:cNvPr>
          <p:cNvSpPr txBox="1"/>
          <p:nvPr/>
        </p:nvSpPr>
        <p:spPr>
          <a:xfrm>
            <a:off x="3576514" y="4820959"/>
            <a:ext cx="28468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sv-SE" dirty="0">
                <a:solidFill>
                  <a:prstClr val="white"/>
                </a:solidFill>
                <a:latin typeface="Calibri" panose="020F0502020204030204"/>
              </a:rPr>
              <a:t>New R&amp;I actions </a:t>
            </a:r>
            <a:r>
              <a:rPr lang="sv-SE" dirty="0" err="1">
                <a:solidFill>
                  <a:prstClr val="white"/>
                </a:solidFill>
                <a:latin typeface="Calibri" panose="020F0502020204030204"/>
              </a:rPr>
              <a:t>suggested</a:t>
            </a:r>
            <a:r>
              <a:rPr lang="sv-SE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sv-SE" dirty="0" err="1">
                <a:solidFill>
                  <a:prstClr val="white"/>
                </a:solidFill>
                <a:latin typeface="Calibri" panose="020F0502020204030204"/>
              </a:rPr>
              <a:t>now</a:t>
            </a:r>
            <a:endParaRPr lang="sv-SE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914400">
              <a:defRPr/>
            </a:pPr>
            <a:endParaRPr lang="sv-SE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Pil: nedåt 25">
            <a:extLst>
              <a:ext uri="{FF2B5EF4-FFF2-40B4-BE49-F238E27FC236}">
                <a16:creationId xmlns:a16="http://schemas.microsoft.com/office/drawing/2014/main" id="{FCA2E86B-6703-4A9D-88EB-C1421CC17002}"/>
              </a:ext>
            </a:extLst>
          </p:cNvPr>
          <p:cNvSpPr/>
          <p:nvPr/>
        </p:nvSpPr>
        <p:spPr>
          <a:xfrm>
            <a:off x="4800650" y="4149080"/>
            <a:ext cx="288032" cy="576064"/>
          </a:xfrm>
          <a:prstGeom prst="downArrow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sv-SE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Pil: nedåt 26">
            <a:extLst>
              <a:ext uri="{FF2B5EF4-FFF2-40B4-BE49-F238E27FC236}">
                <a16:creationId xmlns:a16="http://schemas.microsoft.com/office/drawing/2014/main" id="{A39EA7E1-4D35-4F66-B0F4-91EAAD9DA58F}"/>
              </a:ext>
            </a:extLst>
          </p:cNvPr>
          <p:cNvSpPr/>
          <p:nvPr/>
        </p:nvSpPr>
        <p:spPr>
          <a:xfrm>
            <a:off x="7969002" y="4149080"/>
            <a:ext cx="288032" cy="576064"/>
          </a:xfrm>
          <a:prstGeom prst="downArrow">
            <a:avLst/>
          </a:prstGeom>
          <a:solidFill>
            <a:srgbClr val="3FEB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sv-SE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DA6847C9-C435-4826-8105-E625FD1951AA}"/>
              </a:ext>
            </a:extLst>
          </p:cNvPr>
          <p:cNvSpPr txBox="1"/>
          <p:nvPr/>
        </p:nvSpPr>
        <p:spPr>
          <a:xfrm>
            <a:off x="6961972" y="4820959"/>
            <a:ext cx="2447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sv-SE" dirty="0" err="1">
                <a:solidFill>
                  <a:prstClr val="white"/>
                </a:solidFill>
                <a:latin typeface="Calibri" panose="020F0502020204030204"/>
              </a:rPr>
              <a:t>Our</a:t>
            </a:r>
            <a:r>
              <a:rPr lang="sv-SE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sv-SE" dirty="0" err="1">
                <a:solidFill>
                  <a:prstClr val="white"/>
                </a:solidFill>
                <a:latin typeface="Calibri" panose="020F0502020204030204"/>
              </a:rPr>
              <a:t>dream</a:t>
            </a:r>
            <a:r>
              <a:rPr lang="sv-SE" dirty="0">
                <a:solidFill>
                  <a:prstClr val="white"/>
                </a:solidFill>
                <a:latin typeface="Calibri" panose="020F0502020204030204"/>
              </a:rPr>
              <a:t>!</a:t>
            </a:r>
          </a:p>
          <a:p>
            <a:pPr algn="ctr" defTabSz="914400">
              <a:defRPr/>
            </a:pPr>
            <a:endParaRPr lang="sv-SE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914400">
              <a:defRPr/>
            </a:pPr>
            <a:r>
              <a:rPr lang="sv-SE" dirty="0" err="1">
                <a:solidFill>
                  <a:prstClr val="white"/>
                </a:solidFill>
                <a:latin typeface="Calibri" panose="020F0502020204030204"/>
              </a:rPr>
              <a:t>We</a:t>
            </a:r>
            <a:r>
              <a:rPr lang="sv-SE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sv-SE" dirty="0" err="1">
                <a:solidFill>
                  <a:prstClr val="white"/>
                </a:solidFill>
                <a:latin typeface="Calibri" panose="020F0502020204030204"/>
              </a:rPr>
              <a:t>work</a:t>
            </a:r>
            <a:r>
              <a:rPr lang="sv-SE" dirty="0">
                <a:solidFill>
                  <a:prstClr val="white"/>
                </a:solidFill>
                <a:latin typeface="Calibri" panose="020F0502020204030204"/>
              </a:rPr>
              <a:t> for it </a:t>
            </a:r>
            <a:r>
              <a:rPr lang="sv-SE" dirty="0" err="1">
                <a:solidFill>
                  <a:prstClr val="white"/>
                </a:solidFill>
                <a:latin typeface="Calibri" panose="020F0502020204030204"/>
              </a:rPr>
              <a:t>with</a:t>
            </a:r>
            <a:r>
              <a:rPr lang="sv-SE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sv-SE" dirty="0" err="1">
                <a:solidFill>
                  <a:prstClr val="white"/>
                </a:solidFill>
                <a:latin typeface="Calibri" panose="020F0502020204030204"/>
              </a:rPr>
              <a:t>your</a:t>
            </a:r>
            <a:r>
              <a:rPr lang="sv-SE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sv-SE" dirty="0" err="1">
                <a:solidFill>
                  <a:prstClr val="white"/>
                </a:solidFill>
                <a:latin typeface="Calibri" panose="020F0502020204030204"/>
              </a:rPr>
              <a:t>help</a:t>
            </a:r>
            <a:r>
              <a:rPr lang="sv-SE" dirty="0">
                <a:solidFill>
                  <a:prstClr val="white"/>
                </a:solidFill>
                <a:latin typeface="Calibri" panose="020F0502020204030204"/>
              </a:rPr>
              <a:t>!</a:t>
            </a:r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0A786C5A-B5AA-A947-9D5F-C29B7BDA2EBA}"/>
              </a:ext>
            </a:extLst>
          </p:cNvPr>
          <p:cNvSpPr/>
          <p:nvPr/>
        </p:nvSpPr>
        <p:spPr>
          <a:xfrm>
            <a:off x="1704306" y="6562179"/>
            <a:ext cx="97210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spcAft>
                <a:spcPts val="600"/>
              </a:spcAft>
              <a:defRPr/>
            </a:pPr>
            <a:r>
              <a:rPr lang="en-US" sz="1400" dirty="0" err="1">
                <a:solidFill>
                  <a:srgbClr val="38D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Vegge</a:t>
            </a:r>
            <a:r>
              <a:rPr lang="en-US" sz="1400" dirty="0">
                <a:solidFill>
                  <a:srgbClr val="38D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38D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Tarascon</a:t>
            </a:r>
            <a:r>
              <a:rPr lang="en-US" sz="1400" dirty="0">
                <a:solidFill>
                  <a:srgbClr val="38D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38D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Edström</a:t>
            </a:r>
            <a:r>
              <a:rPr lang="en-US" sz="1400" dirty="0">
                <a:solidFill>
                  <a:srgbClr val="38D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Advanced Energy Materials, doi:</a:t>
            </a:r>
            <a:r>
              <a:rPr lang="en-US" sz="1400" dirty="0">
                <a:solidFill>
                  <a:srgbClr val="38D53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10.1002/aenm.202100362</a:t>
            </a:r>
            <a:r>
              <a:rPr lang="en-US" sz="1400" dirty="0">
                <a:solidFill>
                  <a:srgbClr val="38D5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(2021)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E79C89A-23DD-4FD2-A232-E7B2FA78EB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972" y="1030694"/>
            <a:ext cx="2999492" cy="6218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DA4DA4-1F8F-49A6-BFB8-1885B2BBC1A6}"/>
              </a:ext>
            </a:extLst>
          </p:cNvPr>
          <p:cNvSpPr txBox="1"/>
          <p:nvPr/>
        </p:nvSpPr>
        <p:spPr>
          <a:xfrm>
            <a:off x="1200251" y="1196753"/>
            <a:ext cx="4305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dirty="0">
                <a:solidFill>
                  <a:srgbClr val="3FEB32"/>
                </a:solidFill>
                <a:latin typeface="Calibri" panose="020F0502020204030204"/>
              </a:rPr>
              <a:t>www.battery2030.eu</a:t>
            </a:r>
            <a:endParaRPr lang="sv-SE" sz="3200" dirty="0">
              <a:solidFill>
                <a:srgbClr val="3FEB32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186828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EFBF1CE6-6432-D642-8D80-01124D3DF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479" y="2467276"/>
            <a:ext cx="8757655" cy="4149250"/>
          </a:xfrm>
          <a:prstGeom prst="rect">
            <a:avLst/>
          </a:prstGeom>
        </p:spPr>
      </p:pic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48D4B40-3334-A847-97E0-D46D32F7B2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3890" y="260648"/>
            <a:ext cx="9783385" cy="1008112"/>
          </a:xfrm>
        </p:spPr>
        <p:txBody>
          <a:bodyPr/>
          <a:lstStyle/>
          <a:p>
            <a:r>
              <a:rPr lang="en-US" dirty="0"/>
              <a:t>BIG-MAP: Battery Interface Genome Materials Acceleration Platform</a:t>
            </a:r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319A5E50-48A1-5D4F-A9C5-3B3A30E6018E}"/>
              </a:ext>
            </a:extLst>
          </p:cNvPr>
          <p:cNvSpPr txBox="1">
            <a:spLocks/>
          </p:cNvSpPr>
          <p:nvPr/>
        </p:nvSpPr>
        <p:spPr>
          <a:xfrm>
            <a:off x="569240" y="1531454"/>
            <a:ext cx="11412080" cy="9358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Developing an AI-accelerated infrastructure for the European Battery Community: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  <a:hlinkClick r:id="rId3"/>
              </a:rPr>
              <a:t>www.big-map.eu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Vision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: A modular and chemistry neutral platform for 5-10x accelerated closed-loop discovery using AI-accelerated models &amp; procedures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817D4D1-F33C-3646-8130-77AFB57A4A3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09362" y="5673640"/>
            <a:ext cx="864096" cy="1067728"/>
          </a:xfrm>
          <a:prstGeom prst="rect">
            <a:avLst/>
          </a:prstGeom>
          <a:effectLst/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E70E9FC8-E5E1-1B44-8CF6-AE31AC5597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43" y="6460242"/>
            <a:ext cx="550546" cy="353134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03057849-374B-1C4F-BDDC-A5AB2DD3D6E9}"/>
              </a:ext>
            </a:extLst>
          </p:cNvPr>
          <p:cNvSpPr txBox="1"/>
          <p:nvPr/>
        </p:nvSpPr>
        <p:spPr>
          <a:xfrm>
            <a:off x="576932" y="6603160"/>
            <a:ext cx="84721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project has received funding from the European Union’s Horizon 2020 research and innovation </a:t>
            </a:r>
            <a:r>
              <a:rPr lang="en-US" sz="1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under grant agreement No 957189</a:t>
            </a:r>
          </a:p>
        </p:txBody>
      </p:sp>
    </p:spTree>
    <p:extLst>
      <p:ext uri="{BB962C8B-B14F-4D97-AF65-F5344CB8AC3E}">
        <p14:creationId xmlns:p14="http://schemas.microsoft.com/office/powerpoint/2010/main" val="5279584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C61CEAA-8052-B94C-804B-CBA9BB9902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 BIG: Understanding &amp; Controlling Interfaces </a:t>
            </a:r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C0F41DDE-DB44-A846-9DB8-601CB4ACBA7D}"/>
              </a:ext>
            </a:extLst>
          </p:cNvPr>
          <p:cNvSpPr txBox="1">
            <a:spLocks/>
          </p:cNvSpPr>
          <p:nvPr/>
        </p:nvSpPr>
        <p:spPr>
          <a:xfrm>
            <a:off x="624603" y="1628801"/>
            <a:ext cx="11015815" cy="883581"/>
          </a:xfrm>
          <a:prstGeom prst="rect">
            <a:avLst/>
          </a:prstGeom>
        </p:spPr>
        <p:txBody>
          <a:bodyPr/>
          <a:lstStyle>
            <a:lvl1pPr marL="188913" indent="-188913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74675" indent="-19526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rgbClr val="000000"/>
                </a:solidFill>
                <a:latin typeface="+mn-lt"/>
                <a:ea typeface="+mn-ea"/>
              </a:defRPr>
            </a:lvl2pPr>
            <a:lvl3pPr marL="1279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rgbClr val="000000"/>
                </a:solidFill>
                <a:latin typeface="+mn-lt"/>
                <a:ea typeface="+mn-ea"/>
              </a:defRPr>
            </a:lvl3pPr>
            <a:lvl4pPr marL="16986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rgbClr val="000000"/>
                </a:solidFill>
                <a:latin typeface="+mn-lt"/>
                <a:ea typeface="+mn-ea"/>
              </a:defRPr>
            </a:lvl4pPr>
            <a:lvl5pPr marL="21177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000000"/>
                </a:solidFill>
                <a:latin typeface="+mn-lt"/>
                <a:ea typeface="+mn-ea"/>
              </a:defRPr>
            </a:lvl5pPr>
            <a:lvl6pPr marL="25749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30321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893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946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defTabSz="914400">
              <a:spcBef>
                <a:spcPts val="600"/>
              </a:spcBef>
            </a:pPr>
            <a:r>
              <a:rPr lang="en-US" sz="2000" dirty="0">
                <a:latin typeface="Calibri" panose="020F0502020204030204"/>
              </a:rPr>
              <a:t>Interfaces and interphases play a critical role in all battery technologies</a:t>
            </a:r>
          </a:p>
          <a:p>
            <a:pPr defTabSz="914400"/>
            <a:r>
              <a:rPr lang="en-US" sz="2000" dirty="0">
                <a:latin typeface="Calibri" panose="020F0502020204030204"/>
              </a:rPr>
              <a:t>Develop hybrid physics and data-driven models for accelerated discovery</a:t>
            </a:r>
          </a:p>
          <a:p>
            <a:pPr marL="0" indent="0" defTabSz="914400">
              <a:buNone/>
            </a:pPr>
            <a:endParaRPr lang="en-US" sz="2000" kern="0" dirty="0">
              <a:latin typeface="Calibri" panose="020F0502020204030204"/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D1A1BDFC-FE72-1644-986D-1EFDC9F62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952" y="2600782"/>
            <a:ext cx="9695759" cy="3633726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E6B6062A-87E0-FA42-ADAC-D4B26D4E1675}"/>
              </a:ext>
            </a:extLst>
          </p:cNvPr>
          <p:cNvSpPr/>
          <p:nvPr/>
        </p:nvSpPr>
        <p:spPr>
          <a:xfrm>
            <a:off x="912893" y="6145600"/>
            <a:ext cx="6340314" cy="307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spcAft>
                <a:spcPts val="600"/>
              </a:spcAft>
            </a:pPr>
            <a:r>
              <a:rPr lang="en-US" sz="14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Horstmann</a:t>
            </a:r>
            <a:r>
              <a:rPr lang="en-US" sz="14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Single, </a:t>
            </a:r>
            <a:r>
              <a:rPr lang="en-US" sz="14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Latz</a:t>
            </a:r>
            <a:r>
              <a:rPr lang="en-US" sz="14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Current Opinion in Electrochemistry 13, 61-69 (2019)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4C9BB0CB-CAE2-F549-8893-262CE3793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43" y="6460242"/>
            <a:ext cx="550546" cy="353134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5B26E351-D5DB-4E46-B3D9-8C6735560DF8}"/>
              </a:ext>
            </a:extLst>
          </p:cNvPr>
          <p:cNvSpPr txBox="1"/>
          <p:nvPr/>
        </p:nvSpPr>
        <p:spPr>
          <a:xfrm>
            <a:off x="576932" y="6603160"/>
            <a:ext cx="84721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project has received funding from the European Union’s Horizon 2020 research and innovation </a:t>
            </a:r>
            <a:r>
              <a:rPr lang="en-US" sz="1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under grant agreement No 957189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60AB58E6-BAFD-1D46-AADF-64BCF55005A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09362" y="5673640"/>
            <a:ext cx="864096" cy="106772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655913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074659DF-40AF-3749-B53A-D0D222535F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98B19D9-115D-CF4F-87A5-AAF0E92D90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MAP: An AI-orchestrated Discovery Process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7F716A6F-66A0-EE4B-90C2-B01022BB4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726" y="2037042"/>
            <a:ext cx="7801493" cy="4534301"/>
          </a:xfrm>
          <a:prstGeom prst="rect">
            <a:avLst/>
          </a:prstGeom>
        </p:spPr>
      </p:pic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BF5125C2-B4DE-874A-8CE9-E8BD50BFCB82}"/>
              </a:ext>
            </a:extLst>
          </p:cNvPr>
          <p:cNvSpPr txBox="1">
            <a:spLocks/>
          </p:cNvSpPr>
          <p:nvPr/>
        </p:nvSpPr>
        <p:spPr>
          <a:xfrm>
            <a:off x="624601" y="1586550"/>
            <a:ext cx="11412080" cy="47947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Mission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: Enabling autonomous data acquisition, analysis, prediction and utilization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3B2F4FAD-0CFB-B04D-ABF4-091BB4AE4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43" y="6460242"/>
            <a:ext cx="550546" cy="353134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E7AFAC38-D326-E547-A4DC-3E97BCC3B196}"/>
              </a:ext>
            </a:extLst>
          </p:cNvPr>
          <p:cNvSpPr txBox="1"/>
          <p:nvPr/>
        </p:nvSpPr>
        <p:spPr>
          <a:xfrm>
            <a:off x="576932" y="6603160"/>
            <a:ext cx="84721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project has received funding from the European Union’s Horizon 2020 research and innovation </a:t>
            </a:r>
            <a:r>
              <a:rPr lang="en-US" sz="1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under grant agreement No 957189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C9AE37BE-F6E6-4C4D-B610-F124EC50272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09362" y="5673640"/>
            <a:ext cx="864096" cy="106772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63161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1FF0EA-F5CE-D542-BB64-AB5D279CB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0117" y="148626"/>
            <a:ext cx="7413367" cy="688086"/>
          </a:xfrm>
        </p:spPr>
        <p:txBody>
          <a:bodyPr/>
          <a:lstStyle/>
          <a:p>
            <a:r>
              <a:rPr lang="en-US" dirty="0"/>
              <a:t>Autonomous Materials discovery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BBD322C-FD3D-2A40-AE08-1F0F1B06D9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BIG-MAP GOALS to be achieved by 2023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BF8157EF-1A3F-7143-A2FD-6C08280825D6}"/>
              </a:ext>
            </a:extLst>
          </p:cNvPr>
          <p:cNvSpPr txBox="1"/>
          <p:nvPr/>
        </p:nvSpPr>
        <p:spPr>
          <a:xfrm>
            <a:off x="840210" y="1844824"/>
            <a:ext cx="5040561" cy="923330"/>
          </a:xfrm>
          <a:prstGeom prst="rect">
            <a:avLst/>
          </a:prstGeom>
          <a:noFill/>
          <a:ln w="57150">
            <a:solidFill>
              <a:srgbClr val="3FEB32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1800" dirty="0">
                <a:solidFill>
                  <a:srgbClr val="E7E6E6"/>
                </a:solidFill>
                <a:latin typeface="Calibri" panose="020F0502020204030204"/>
              </a:rPr>
              <a:t>A shared FAIR data-infrastructure spanning research data, simulation codes, scales, experiments and domains using a common ontology (</a:t>
            </a:r>
            <a:r>
              <a:rPr lang="en-US" sz="1800" dirty="0">
                <a:solidFill>
                  <a:srgbClr val="E7E6E6"/>
                </a:solidFill>
                <a:latin typeface="Calibri" panose="020F0502020204030204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BattINFO</a:t>
            </a:r>
            <a:r>
              <a:rPr lang="en-US" sz="1800" dirty="0">
                <a:solidFill>
                  <a:srgbClr val="E7E6E6"/>
                </a:solidFill>
                <a:latin typeface="Calibri" panose="020F0502020204030204"/>
              </a:rPr>
              <a:t>)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3B68876-669D-9342-8909-EF5354308E56}"/>
              </a:ext>
            </a:extLst>
          </p:cNvPr>
          <p:cNvSpPr/>
          <p:nvPr/>
        </p:nvSpPr>
        <p:spPr>
          <a:xfrm>
            <a:off x="6240817" y="1844824"/>
            <a:ext cx="5184570" cy="923330"/>
          </a:xfrm>
          <a:prstGeom prst="rect">
            <a:avLst/>
          </a:prstGeom>
          <a:noFill/>
          <a:ln w="57150">
            <a:solidFill>
              <a:srgbClr val="3FEB32"/>
            </a:solidFill>
          </a:ln>
        </p:spPr>
        <p:txBody>
          <a:bodyPr wrap="square">
            <a:spAutoFit/>
          </a:bodyPr>
          <a:lstStyle/>
          <a:p>
            <a:pPr defTabSz="914400"/>
            <a:r>
              <a:rPr lang="en-US" sz="1800" dirty="0">
                <a:solidFill>
                  <a:srgbClr val="E7E6E6"/>
                </a:solidFill>
                <a:latin typeface="Calibri" panose="020F0502020204030204"/>
              </a:rPr>
              <a:t>Developing and sharing externalizable tools, apps and autonomous workflows in the </a:t>
            </a:r>
            <a:r>
              <a:rPr lang="en-US" sz="1800" dirty="0">
                <a:solidFill>
                  <a:srgbClr val="E7E6E6"/>
                </a:solidFill>
                <a:latin typeface="Calibri" panose="020F0502020204030204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BIG-MAP App Store</a:t>
            </a:r>
            <a:r>
              <a:rPr lang="en-US" sz="1800" dirty="0">
                <a:solidFill>
                  <a:srgbClr val="E7E6E6"/>
                </a:solidFill>
                <a:latin typeface="Calibri" panose="020F0502020204030204"/>
              </a:rPr>
              <a:t> for the European battery community</a:t>
            </a:r>
            <a:endParaRPr lang="en-US" sz="1800" kern="0" dirty="0">
              <a:solidFill>
                <a:srgbClr val="E7E6E6"/>
              </a:solidFill>
              <a:latin typeface="Calibri" panose="020F0502020204030204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0EDC6779-F939-1849-ABD8-6A37CC777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854" y="2924944"/>
            <a:ext cx="5649881" cy="34752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59F4AC-ADA5-4167-A0B0-CF1F6A6987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886" y="1078962"/>
            <a:ext cx="2999492" cy="62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167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94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fr-FR" sz="18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2"/>
          <a:srcRect t="8985"/>
          <a:stretch/>
        </p:blipFill>
        <p:spPr>
          <a:xfrm>
            <a:off x="794" y="983674"/>
            <a:ext cx="12192000" cy="5192296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2335281" y="25845"/>
            <a:ext cx="7848602" cy="47705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2500" b="1" dirty="0">
                <a:solidFill>
                  <a:prstClr val="black"/>
                </a:solidFill>
                <a:latin typeface="Calibri" panose="020F0502020204030204"/>
              </a:rPr>
              <a:t>800 </a:t>
            </a:r>
            <a:r>
              <a:rPr lang="en-US" sz="2500" b="1" dirty="0" err="1">
                <a:solidFill>
                  <a:prstClr val="black"/>
                </a:solidFill>
                <a:latin typeface="Calibri" panose="020F0502020204030204"/>
              </a:rPr>
              <a:t>GWh</a:t>
            </a:r>
            <a:r>
              <a:rPr lang="en-US" sz="2500" b="1" dirty="0">
                <a:solidFill>
                  <a:prstClr val="black"/>
                </a:solidFill>
                <a:latin typeface="Calibri" panose="020F0502020204030204"/>
              </a:rPr>
              <a:t>/year battery cell production in Europe in 2030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794" y="6068469"/>
            <a:ext cx="12192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1500" b="1" u="sng" dirty="0">
                <a:solidFill>
                  <a:prstClr val="black"/>
                </a:solidFill>
                <a:latin typeface="Calibri" panose="020F0502020204030204"/>
              </a:rPr>
              <a:t>Notes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: </a:t>
            </a:r>
            <a:r>
              <a:rPr lang="en-US" sz="1500" baseline="30000" dirty="0">
                <a:solidFill>
                  <a:prstClr val="black"/>
                </a:solidFill>
                <a:latin typeface="Calibri" panose="020F0502020204030204"/>
              </a:rPr>
              <a:t>1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Market at battery pack level; </a:t>
            </a:r>
            <a:r>
              <a:rPr lang="en-US" sz="1500" baseline="30000" dirty="0">
                <a:solidFill>
                  <a:prstClr val="black"/>
                </a:solidFill>
                <a:latin typeface="Calibri" panose="020F0502020204030204"/>
              </a:rPr>
              <a:t>2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Direct and indirect jobs in the battery value chain from materials, cells to packs (incl. machinery and </a:t>
            </a:r>
            <a:r>
              <a:rPr lang="en-US" sz="1500" dirty="0" err="1">
                <a:solidFill>
                  <a:prstClr val="black"/>
                </a:solidFill>
                <a:latin typeface="Calibri" panose="020F0502020204030204"/>
              </a:rPr>
              <a:t>equipments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). </a:t>
            </a:r>
          </a:p>
          <a:p>
            <a:pPr defTabSz="914400">
              <a:defRPr/>
            </a:pPr>
            <a:r>
              <a:rPr lang="en-US" sz="1500" b="1" u="sng" dirty="0">
                <a:solidFill>
                  <a:prstClr val="black"/>
                </a:solidFill>
                <a:latin typeface="Calibri" panose="020F0502020204030204"/>
              </a:rPr>
              <a:t>Sources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: </a:t>
            </a:r>
            <a:r>
              <a:rPr lang="en-US" sz="1500" dirty="0" err="1">
                <a:solidFill>
                  <a:prstClr val="black"/>
                </a:solidFill>
                <a:latin typeface="Calibri" panose="020F0502020204030204"/>
              </a:rPr>
              <a:t>Fraunhofer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 ISI, </a:t>
            </a:r>
            <a:r>
              <a:rPr lang="en-US" sz="1500" i="1" dirty="0">
                <a:solidFill>
                  <a:prstClr val="black"/>
                </a:solidFill>
                <a:latin typeface="Calibri" panose="020F0502020204030204"/>
              </a:rPr>
              <a:t>Future expert needs in the battery sector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 (2021); ACEA, </a:t>
            </a:r>
            <a:r>
              <a:rPr lang="en-US" sz="1500" i="1" dirty="0">
                <a:solidFill>
                  <a:prstClr val="black"/>
                </a:solidFill>
                <a:latin typeface="Calibri" panose="020F0502020204030204"/>
              </a:rPr>
              <a:t>The automobile industry pocket guide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 (2020); EUCAR, </a:t>
            </a:r>
            <a:r>
              <a:rPr lang="en-US" sz="1500" i="1" dirty="0">
                <a:solidFill>
                  <a:prstClr val="black"/>
                </a:solidFill>
                <a:latin typeface="Calibri" panose="020F0502020204030204"/>
              </a:rPr>
              <a:t>Battery requirements for future automotive applications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 (2019).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381794" y="674405"/>
            <a:ext cx="3884473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1800" b="1" dirty="0">
                <a:solidFill>
                  <a:prstClr val="black"/>
                </a:solidFill>
                <a:latin typeface="Calibri" panose="020F0502020204030204"/>
              </a:rPr>
              <a:t>ENVIRONMENTAL IMPACT</a:t>
            </a:r>
          </a:p>
          <a:p>
            <a:pPr defTabSz="914400"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50 kWh per EV 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 16 million EV/year</a:t>
            </a:r>
          </a:p>
          <a:p>
            <a:pPr defTabSz="914400"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(≈ passenger car registrations in the EU)</a:t>
            </a:r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335538" y="674406"/>
            <a:ext cx="453563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1800" b="1" dirty="0">
                <a:solidFill>
                  <a:prstClr val="black"/>
                </a:solidFill>
                <a:latin typeface="Calibri" panose="020F0502020204030204"/>
              </a:rPr>
              <a:t>ECONOMIC IMPACT</a:t>
            </a:r>
          </a:p>
          <a:p>
            <a:pPr defTabSz="914400"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Battery pack 70 €/kWh 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 56 B€/year market</a:t>
            </a:r>
            <a:r>
              <a:rPr lang="en-US" sz="1800" baseline="30000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1</a:t>
            </a:r>
            <a:endParaRPr lang="en-US" sz="1800" baseline="30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8940444" y="674406"/>
            <a:ext cx="322464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1800" b="1" dirty="0">
                <a:solidFill>
                  <a:prstClr val="black"/>
                </a:solidFill>
                <a:latin typeface="Calibri" panose="020F0502020204030204"/>
              </a:rPr>
              <a:t>SOCIETAL IMPACT</a:t>
            </a:r>
          </a:p>
          <a:p>
            <a:pPr defTabSz="914400"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250 jobs/</a:t>
            </a:r>
            <a:r>
              <a:rPr lang="en-US" sz="1800" dirty="0" err="1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GWh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  200,000 jobs</a:t>
            </a:r>
            <a:r>
              <a:rPr lang="en-US" sz="1800" baseline="30000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2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1206140" y="2166243"/>
            <a:ext cx="80287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2200" i="1" dirty="0">
                <a:solidFill>
                  <a:prstClr val="black"/>
                </a:solidFill>
                <a:latin typeface="Calibri" panose="020F0502020204030204"/>
              </a:rPr>
              <a:t>Battery cell production capacity and demand in Europe (</a:t>
            </a:r>
            <a:r>
              <a:rPr lang="en-US" sz="2200" i="1" dirty="0" err="1">
                <a:solidFill>
                  <a:prstClr val="black"/>
                </a:solidFill>
                <a:latin typeface="Calibri" panose="020F0502020204030204"/>
              </a:rPr>
              <a:t>GWh</a:t>
            </a:r>
            <a:r>
              <a:rPr lang="en-US" sz="2200" i="1" dirty="0">
                <a:solidFill>
                  <a:prstClr val="black"/>
                </a:solidFill>
                <a:latin typeface="Calibri" panose="020F0502020204030204"/>
              </a:rPr>
              <a:t>/year)</a:t>
            </a:r>
          </a:p>
        </p:txBody>
      </p:sp>
      <p:sp>
        <p:nvSpPr>
          <p:cNvPr id="25" name="Flèche vers le bas 24"/>
          <p:cNvSpPr/>
          <p:nvPr/>
        </p:nvSpPr>
        <p:spPr>
          <a:xfrm>
            <a:off x="5992883" y="445567"/>
            <a:ext cx="533401" cy="300343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fr-FR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Flèche vers le bas 25"/>
          <p:cNvSpPr/>
          <p:nvPr/>
        </p:nvSpPr>
        <p:spPr>
          <a:xfrm>
            <a:off x="8968155" y="445566"/>
            <a:ext cx="533401" cy="300343"/>
          </a:xfrm>
          <a:prstGeom prst="down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fr-FR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Flèche vers le bas 26"/>
          <p:cNvSpPr/>
          <p:nvPr/>
        </p:nvSpPr>
        <p:spPr>
          <a:xfrm>
            <a:off x="3014154" y="441104"/>
            <a:ext cx="533401" cy="300343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fr-FR" sz="18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677526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34F40-714D-4129-8BE6-BDC417A8F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8371" y="148626"/>
            <a:ext cx="2016865" cy="688086"/>
          </a:xfrm>
        </p:spPr>
        <p:txBody>
          <a:bodyPr/>
          <a:lstStyle/>
          <a:p>
            <a:r>
              <a:rPr lang="en-US" dirty="0"/>
              <a:t>SENSING</a:t>
            </a:r>
            <a:endParaRPr lang="sv-S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13BEF3-D954-44BC-90F6-F15CEF99A29D}"/>
              </a:ext>
            </a:extLst>
          </p:cNvPr>
          <p:cNvSpPr txBox="1"/>
          <p:nvPr/>
        </p:nvSpPr>
        <p:spPr>
          <a:xfrm>
            <a:off x="624186" y="1124745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Sensing GOALS to be achieved by 2023</a:t>
            </a:r>
            <a:endParaRPr lang="sv-SE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BE4CB6-790B-41A1-81D4-0F4DFC2B9FDC}"/>
              </a:ext>
            </a:extLst>
          </p:cNvPr>
          <p:cNvSpPr txBox="1"/>
          <p:nvPr/>
        </p:nvSpPr>
        <p:spPr>
          <a:xfrm>
            <a:off x="768202" y="1844824"/>
            <a:ext cx="3240360" cy="1477328"/>
          </a:xfrm>
          <a:prstGeom prst="rect">
            <a:avLst/>
          </a:prstGeom>
          <a:noFill/>
          <a:ln w="57150">
            <a:solidFill>
              <a:srgbClr val="3FEB32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GB" sz="1800" dirty="0">
                <a:solidFill>
                  <a:prstClr val="white"/>
                </a:solidFill>
                <a:latin typeface="Calibri" panose="020F0502020204030204"/>
              </a:rPr>
              <a:t>Apply non-invasive multi-sensing approaches transparent to the battery chemical environment offering spatial and temporal resolution</a:t>
            </a:r>
            <a:endParaRPr lang="sv-SE" sz="18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6130FE-1395-4F77-AB0F-7F4A327AABC9}"/>
              </a:ext>
            </a:extLst>
          </p:cNvPr>
          <p:cNvSpPr txBox="1"/>
          <p:nvPr/>
        </p:nvSpPr>
        <p:spPr>
          <a:xfrm>
            <a:off x="4368602" y="1988841"/>
            <a:ext cx="3240360" cy="1200329"/>
          </a:xfrm>
          <a:prstGeom prst="rect">
            <a:avLst/>
          </a:prstGeom>
          <a:noFill/>
          <a:ln w="57150">
            <a:solidFill>
              <a:srgbClr val="3FEB32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GB" sz="1800" dirty="0">
                <a:solidFill>
                  <a:prstClr val="white"/>
                </a:solidFill>
                <a:latin typeface="Calibri" panose="020F0502020204030204"/>
              </a:rPr>
              <a:t>Integrating sensors into existing battery components (e.g., separator, current collector, and electrode composite)</a:t>
            </a:r>
            <a:endParaRPr lang="sv-SE" sz="18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4140F4-8C56-41B5-9CB3-743EC532BDEB}"/>
              </a:ext>
            </a:extLst>
          </p:cNvPr>
          <p:cNvSpPr/>
          <p:nvPr/>
        </p:nvSpPr>
        <p:spPr>
          <a:xfrm>
            <a:off x="8089354" y="1412777"/>
            <a:ext cx="3120008" cy="2031325"/>
          </a:xfrm>
          <a:prstGeom prst="rect">
            <a:avLst/>
          </a:prstGeom>
          <a:noFill/>
          <a:ln w="57150">
            <a:solidFill>
              <a:srgbClr val="3FEB32"/>
            </a:solidFill>
          </a:ln>
        </p:spPr>
        <p:txBody>
          <a:bodyPr wrap="square">
            <a:spAutoFit/>
          </a:bodyPr>
          <a:lstStyle/>
          <a:p>
            <a:pPr defTabSz="914400"/>
            <a:r>
              <a:rPr lang="en-GB" sz="1800" dirty="0">
                <a:solidFill>
                  <a:prstClr val="white"/>
                </a:solidFill>
                <a:latin typeface="Calibri" panose="020F0502020204030204"/>
              </a:rPr>
              <a:t>Deploy sensors capable of detecting various relevant phenomena (e.g., interface dynamics, electrolyte degradation, dendritic growth, metal dissolution, and materials structure change)</a:t>
            </a:r>
            <a:endParaRPr lang="sv-SE" sz="18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93AD7F-3849-49BE-A0D4-11766CC57E2B}"/>
              </a:ext>
            </a:extLst>
          </p:cNvPr>
          <p:cNvSpPr txBox="1"/>
          <p:nvPr/>
        </p:nvSpPr>
        <p:spPr>
          <a:xfrm>
            <a:off x="535812" y="3580568"/>
            <a:ext cx="1096487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/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  <a:p>
            <a:pPr defTabSz="914400"/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914400"/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Develops sensors to meet this goal</a:t>
            </a:r>
          </a:p>
          <a:p>
            <a:pPr algn="ctr" defTabSz="914400"/>
            <a:endParaRPr lang="sv-SE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EF3762-7BE4-47B5-A37D-C226BDC61F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21" y="3626716"/>
            <a:ext cx="946802" cy="3439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910B814-96C8-4840-9176-5B3FA7DC5F3C}"/>
              </a:ext>
            </a:extLst>
          </p:cNvPr>
          <p:cNvSpPr txBox="1"/>
          <p:nvPr/>
        </p:nvSpPr>
        <p:spPr>
          <a:xfrm>
            <a:off x="3072459" y="3573017"/>
            <a:ext cx="1096487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/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  <a:p>
            <a:pPr defTabSz="914400"/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914400"/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Acoustic sensors</a:t>
            </a:r>
          </a:p>
          <a:p>
            <a:pPr algn="ctr" defTabSz="914400"/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  <a:p>
            <a:pPr defTabSz="914400"/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  <a:p>
            <a:pPr defTabSz="914400"/>
            <a:endParaRPr lang="sv-SE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Bildobjekt 13">
            <a:extLst>
              <a:ext uri="{FF2B5EF4-FFF2-40B4-BE49-F238E27FC236}">
                <a16:creationId xmlns:a16="http://schemas.microsoft.com/office/drawing/2014/main" id="{0114CD81-69B8-456B-98D4-0BE41E1647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474" y="3596486"/>
            <a:ext cx="828398" cy="4805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17F446-B2E6-42EC-B952-9463E3EBD1D5}"/>
              </a:ext>
            </a:extLst>
          </p:cNvPr>
          <p:cNvSpPr txBox="1"/>
          <p:nvPr/>
        </p:nvSpPr>
        <p:spPr>
          <a:xfrm>
            <a:off x="1831956" y="3573017"/>
            <a:ext cx="1096487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/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  <a:p>
            <a:pPr defTabSz="914400"/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  <a:p>
            <a:pPr defTabSz="914400"/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914400"/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Optical </a:t>
            </a:r>
            <a:r>
              <a:rPr lang="en-US" sz="1800" dirty="0" err="1">
                <a:solidFill>
                  <a:prstClr val="black"/>
                </a:solidFill>
                <a:latin typeface="Calibri" panose="020F0502020204030204"/>
              </a:rPr>
              <a:t>fibre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 sensors</a:t>
            </a:r>
          </a:p>
          <a:p>
            <a:pPr defTabSz="914400"/>
            <a:endParaRPr lang="sv-SE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98D193-F5D7-4DD4-8305-87D1A4F1F4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56" y="3717033"/>
            <a:ext cx="1096487" cy="2571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D0036D0-968D-4BB5-9842-4E7158DEDCED}"/>
              </a:ext>
            </a:extLst>
          </p:cNvPr>
          <p:cNvSpPr txBox="1"/>
          <p:nvPr/>
        </p:nvSpPr>
        <p:spPr>
          <a:xfrm>
            <a:off x="4784284" y="3557916"/>
            <a:ext cx="1096487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/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  <a:p>
            <a:pPr defTabSz="914400"/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  <a:p>
            <a:pPr defTabSz="914400"/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  <a:p>
            <a:pPr defTabSz="914400"/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  <a:p>
            <a:pPr defTabSz="914400"/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  <a:p>
            <a:pPr defTabSz="914400"/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  <a:p>
            <a:pPr defTabSz="914400"/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  <a:p>
            <a:pPr defTabSz="914400"/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  <a:p>
            <a:pPr defTabSz="914400"/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01FB038-295A-4681-89DA-8A9364B2AF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60" y="3604064"/>
            <a:ext cx="946802" cy="3439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A2DB541-6709-4BB6-9454-21D38FAE61E4}"/>
              </a:ext>
            </a:extLst>
          </p:cNvPr>
          <p:cNvSpPr txBox="1"/>
          <p:nvPr/>
        </p:nvSpPr>
        <p:spPr>
          <a:xfrm>
            <a:off x="6096795" y="3550365"/>
            <a:ext cx="1096487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/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  <a:p>
            <a:pPr defTabSz="914400"/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914400"/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Multi-sensor platform: sensors directly in the cell</a:t>
            </a:r>
          </a:p>
          <a:p>
            <a:pPr algn="ctr" defTabSz="914400"/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8D39B4-96BF-46E1-8B10-A610C48847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795" y="3694381"/>
            <a:ext cx="1096487" cy="2571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46181D-A15A-4A62-8110-87AA289837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8496" y="4077072"/>
            <a:ext cx="837567" cy="1872208"/>
          </a:xfrm>
          <a:prstGeom prst="rect">
            <a:avLst/>
          </a:prstGeom>
        </p:spPr>
      </p:pic>
      <p:pic>
        <p:nvPicPr>
          <p:cNvPr id="18" name="Image 4">
            <a:extLst>
              <a:ext uri="{FF2B5EF4-FFF2-40B4-BE49-F238E27FC236}">
                <a16:creationId xmlns:a16="http://schemas.microsoft.com/office/drawing/2014/main" id="{63A4DC65-1E2B-4C32-827F-0CC212A6FD3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3601" r="26375" b="6601"/>
          <a:stretch/>
        </p:blipFill>
        <p:spPr>
          <a:xfrm>
            <a:off x="8833099" y="4108020"/>
            <a:ext cx="1632784" cy="119318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648432A-ACFF-4737-9ACB-418C9698E6B0}"/>
              </a:ext>
            </a:extLst>
          </p:cNvPr>
          <p:cNvSpPr/>
          <p:nvPr/>
        </p:nvSpPr>
        <p:spPr>
          <a:xfrm>
            <a:off x="8833099" y="3850992"/>
            <a:ext cx="1632784" cy="298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sz="18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A45698-F9A5-45EB-B535-3224AE6E80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764" y="3891954"/>
            <a:ext cx="1096487" cy="25712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9A69860-C161-4E8B-9F8B-F56694039B6C}"/>
              </a:ext>
            </a:extLst>
          </p:cNvPr>
          <p:cNvSpPr txBox="1"/>
          <p:nvPr/>
        </p:nvSpPr>
        <p:spPr>
          <a:xfrm>
            <a:off x="7664604" y="3573017"/>
            <a:ext cx="1096487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/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  <a:p>
            <a:pPr defTabSz="914400"/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  <a:p>
            <a:pPr defTabSz="914400"/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  <a:p>
            <a:pPr defTabSz="914400"/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  <a:p>
            <a:pPr defTabSz="914400"/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  <a:p>
            <a:pPr defTabSz="914400"/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  <a:p>
            <a:pPr defTabSz="914400"/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  <a:p>
            <a:pPr defTabSz="914400"/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  <a:p>
            <a:pPr defTabSz="914400"/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1A16E6C-D8A1-46C5-9A3A-5F19F76DB3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280" y="3619165"/>
            <a:ext cx="946802" cy="34399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A6B4471-A844-49AB-BEFA-6A54B1F5F6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1102" y="4058277"/>
            <a:ext cx="887981" cy="20671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528EF2F-D2F2-4792-9320-9E178FE043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2459" y="4797153"/>
            <a:ext cx="934353" cy="77089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D3C80D7-0C3B-4E1B-B692-19B024F6F6EA}"/>
              </a:ext>
            </a:extLst>
          </p:cNvPr>
          <p:cNvSpPr txBox="1"/>
          <p:nvPr/>
        </p:nvSpPr>
        <p:spPr>
          <a:xfrm>
            <a:off x="10561291" y="3501009"/>
            <a:ext cx="1168495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/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  <a:p>
            <a:pPr defTabSz="914400"/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914400"/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The </a:t>
            </a:r>
            <a:r>
              <a:rPr lang="en-US" sz="1800" dirty="0" err="1">
                <a:solidFill>
                  <a:prstClr val="black"/>
                </a:solidFill>
                <a:latin typeface="Calibri" panose="020F0502020204030204"/>
              </a:rPr>
              <a:t>SoX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Measurement of mechanical, </a:t>
            </a:r>
          </a:p>
          <a:p>
            <a:pPr algn="ctr" defTabSz="914400"/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acoustic, thermal and electrochemical properties</a:t>
            </a:r>
            <a:endParaRPr lang="sv-SE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7" name="Bildobjekt 13">
            <a:extLst>
              <a:ext uri="{FF2B5EF4-FFF2-40B4-BE49-F238E27FC236}">
                <a16:creationId xmlns:a16="http://schemas.microsoft.com/office/drawing/2014/main" id="{E7E0E236-9C93-41EB-9D5B-543450C30C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0947" y="3596486"/>
            <a:ext cx="828398" cy="48058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E487F95-9D99-4F80-B82D-01FF0EBA14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854" y="188640"/>
            <a:ext cx="2999492" cy="62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712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8856" y="148626"/>
            <a:ext cx="3175901" cy="688086"/>
          </a:xfrm>
        </p:spPr>
        <p:txBody>
          <a:bodyPr/>
          <a:lstStyle/>
          <a:p>
            <a:r>
              <a:rPr lang="sv-SE" dirty="0"/>
              <a:t>battery 2030+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0170" y="980729"/>
            <a:ext cx="57606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We create and implement a BATTERY 2030+ research roadmap for a large-scale and long-term initiative</a:t>
            </a:r>
          </a:p>
          <a:p>
            <a:pPr defTabSz="914400"/>
            <a:endParaRPr lang="en-US" dirty="0">
              <a:solidFill>
                <a:prstClr val="white"/>
              </a:solidFill>
              <a:latin typeface="Calibri" panose="020F0502020204030204"/>
            </a:endParaRPr>
          </a:p>
          <a:p>
            <a:pPr defTabSz="914400"/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We support Europe to reach the sustainability goals</a:t>
            </a:r>
          </a:p>
          <a:p>
            <a:pPr defTabSz="914400"/>
            <a:endParaRPr lang="en-US" dirty="0">
              <a:solidFill>
                <a:prstClr val="white"/>
              </a:solidFill>
              <a:latin typeface="Calibri" panose="020F0502020204030204"/>
            </a:endParaRPr>
          </a:p>
          <a:p>
            <a:pPr defTabSz="914400"/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We develop European research excellence to the benefit of European battery industry, along the full battery value chain</a:t>
            </a:r>
          </a:p>
          <a:p>
            <a:pPr defTabSz="914400"/>
            <a:endParaRPr lang="en-US" dirty="0">
              <a:solidFill>
                <a:prstClr val="white"/>
              </a:solidFill>
              <a:latin typeface="Calibri" panose="020F0502020204030204"/>
            </a:endParaRPr>
          </a:p>
          <a:p>
            <a:pPr defTabSz="914400"/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We suggest new R&amp;I actions</a:t>
            </a:r>
          </a:p>
          <a:p>
            <a:pPr defTabSz="914400"/>
            <a:endParaRPr lang="en-US" dirty="0">
              <a:solidFill>
                <a:prstClr val="white"/>
              </a:solidFill>
              <a:latin typeface="Calibri" panose="020F0502020204030204"/>
            </a:endParaRPr>
          </a:p>
          <a:p>
            <a:pPr defTabSz="914400"/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We develop curricula</a:t>
            </a:r>
            <a:endParaRPr lang="en-US" sz="18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4EDBE426-AD36-4A4C-84FA-8A7E41E998E4}"/>
              </a:ext>
            </a:extLst>
          </p:cNvPr>
          <p:cNvSpPr/>
          <p:nvPr/>
        </p:nvSpPr>
        <p:spPr>
          <a:xfrm>
            <a:off x="6456834" y="1268760"/>
            <a:ext cx="3744416" cy="5040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sz="18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B2AE42ED-5F4F-4276-9030-0616A444E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4867" y="1550099"/>
            <a:ext cx="3220989" cy="44823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DC58D4-BFE3-4EA1-AC12-FB6E882A63ED}"/>
              </a:ext>
            </a:extLst>
          </p:cNvPr>
          <p:cNvSpPr txBox="1"/>
          <p:nvPr/>
        </p:nvSpPr>
        <p:spPr>
          <a:xfrm>
            <a:off x="2784426" y="6074132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dirty="0">
                <a:solidFill>
                  <a:srgbClr val="3FEB32"/>
                </a:solidFill>
                <a:latin typeface="Calibri" panose="020F0502020204030204"/>
              </a:rPr>
              <a:t>www.battery2030.eu</a:t>
            </a:r>
            <a:endParaRPr lang="sv-SE" sz="2800" dirty="0">
              <a:solidFill>
                <a:srgbClr val="3FEB32"/>
              </a:solidFill>
              <a:latin typeface="Calibri" panose="020F050202020403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1330E1-BF7B-43C2-9854-EC40E6C1B5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740" y="1"/>
            <a:ext cx="2605054" cy="72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4168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4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90840" y="35358"/>
            <a:ext cx="11970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battery R&amp;I landscape in Europe</a:t>
            </a:r>
          </a:p>
        </p:txBody>
      </p:sp>
      <p:pic>
        <p:nvPicPr>
          <p:cNvPr id="42" name="Imag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40" y="927407"/>
            <a:ext cx="12032634" cy="551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6975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3A9DC-10D8-4FE6-8E5E-E35C7871E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3684" y="148626"/>
            <a:ext cx="2526226" cy="688086"/>
          </a:xfrm>
        </p:spPr>
        <p:txBody>
          <a:bodyPr/>
          <a:lstStyle/>
          <a:p>
            <a:r>
              <a:rPr lang="en-US" dirty="0"/>
              <a:t>Thank you</a:t>
            </a:r>
            <a:endParaRPr lang="sv-SE" dirty="0"/>
          </a:p>
        </p:txBody>
      </p:sp>
      <p:grpSp>
        <p:nvGrpSpPr>
          <p:cNvPr id="3" name="Grupp 14">
            <a:extLst>
              <a:ext uri="{FF2B5EF4-FFF2-40B4-BE49-F238E27FC236}">
                <a16:creationId xmlns:a16="http://schemas.microsoft.com/office/drawing/2014/main" id="{54C69A7A-1CED-426B-971A-95DFD33D65A2}"/>
              </a:ext>
            </a:extLst>
          </p:cNvPr>
          <p:cNvGrpSpPr>
            <a:grpSpLocks noChangeAspect="1"/>
          </p:cNvGrpSpPr>
          <p:nvPr/>
        </p:nvGrpSpPr>
        <p:grpSpPr>
          <a:xfrm>
            <a:off x="4368602" y="1161848"/>
            <a:ext cx="3384376" cy="5219480"/>
            <a:chOff x="1847528" y="1340768"/>
            <a:chExt cx="3262530" cy="4608512"/>
          </a:xfrm>
        </p:grpSpPr>
        <p:pic>
          <p:nvPicPr>
            <p:cNvPr id="4" name="Picture 8" descr="Bildresultat för super battery">
              <a:hlinkClick r:id="rId2"/>
              <a:extLst>
                <a:ext uri="{FF2B5EF4-FFF2-40B4-BE49-F238E27FC236}">
                  <a16:creationId xmlns:a16="http://schemas.microsoft.com/office/drawing/2014/main" id="{6A37FCE2-BEB2-4EDA-BD78-C092F16DC7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7528" y="2390155"/>
              <a:ext cx="3262530" cy="3559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F728F5E-86EE-484D-AC6C-1A168891C79E}"/>
                </a:ext>
              </a:extLst>
            </p:cNvPr>
            <p:cNvSpPr/>
            <p:nvPr/>
          </p:nvSpPr>
          <p:spPr>
            <a:xfrm>
              <a:off x="1847528" y="1340768"/>
              <a:ext cx="3262530" cy="11521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6" name="Picture 1" descr="image001">
              <a:extLst>
                <a:ext uri="{FF2B5EF4-FFF2-40B4-BE49-F238E27FC236}">
                  <a16:creationId xmlns:a16="http://schemas.microsoft.com/office/drawing/2014/main" id="{FF37C352-7916-4044-B519-1E2345A66B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2472" y="2522597"/>
              <a:ext cx="952500" cy="46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magine" descr="Immagine">
              <a:extLst>
                <a:ext uri="{FF2B5EF4-FFF2-40B4-BE49-F238E27FC236}">
                  <a16:creationId xmlns:a16="http://schemas.microsoft.com/office/drawing/2014/main" id="{0201F716-0F6E-408E-B4BE-2B6EC986C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rcRect l="4649" r="9110"/>
            <a:stretch>
              <a:fillRect/>
            </a:stretch>
          </p:blipFill>
          <p:spPr>
            <a:xfrm>
              <a:off x="2313920" y="1556792"/>
              <a:ext cx="973768" cy="1152128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24385515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A0E5A-DE68-41AA-8DF5-8F942744A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9552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6B7B1DB8-0E68-4024-9900-9BA998E98755}"/>
              </a:ext>
            </a:extLst>
          </p:cNvPr>
          <p:cNvSpPr/>
          <p:nvPr/>
        </p:nvSpPr>
        <p:spPr>
          <a:xfrm>
            <a:off x="2136354" y="692696"/>
            <a:ext cx="7920880" cy="59046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208B2D5-8313-4C24-A7C6-31A21AA63708}"/>
              </a:ext>
            </a:extLst>
          </p:cNvPr>
          <p:cNvSpPr/>
          <p:nvPr/>
        </p:nvSpPr>
        <p:spPr>
          <a:xfrm>
            <a:off x="2208362" y="718096"/>
            <a:ext cx="7776000" cy="1774800"/>
          </a:xfrm>
          <a:prstGeom prst="roundRect">
            <a:avLst/>
          </a:prstGeom>
          <a:solidFill>
            <a:srgbClr val="CCFFCC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What we need to include!</a:t>
            </a:r>
          </a:p>
          <a:p>
            <a:pPr algn="ctr"/>
            <a:r>
              <a:rPr lang="en-US" sz="3200" dirty="0">
                <a:solidFill>
                  <a:srgbClr val="0070C0"/>
                </a:solidFill>
              </a:rPr>
              <a:t>Batteries for all purposes</a:t>
            </a:r>
            <a:endParaRPr lang="sv-SE" sz="3200" dirty="0"/>
          </a:p>
        </p:txBody>
      </p:sp>
    </p:spTree>
    <p:extLst>
      <p:ext uri="{BB962C8B-B14F-4D97-AF65-F5344CB8AC3E}">
        <p14:creationId xmlns:p14="http://schemas.microsoft.com/office/powerpoint/2010/main" val="2245792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5B23C-155C-47A1-A90E-894AA642E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5493" y="620688"/>
            <a:ext cx="8943949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The European SET-Plan action 7</a:t>
            </a:r>
            <a:endParaRPr lang="sv-SE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2A266-01E7-4EEF-8547-BE3D056DD0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1C2C70-8FB5-41A5-BCF7-65DDCFEA0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38" y="2132856"/>
            <a:ext cx="4788655" cy="3746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6C689E-DE80-46C6-9FD0-999A73A68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682" y="2132857"/>
            <a:ext cx="6890760" cy="427247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94B8C80-298C-4D9B-B12F-DB3E51613318}"/>
              </a:ext>
            </a:extLst>
          </p:cNvPr>
          <p:cNvCxnSpPr/>
          <p:nvPr/>
        </p:nvCxnSpPr>
        <p:spPr>
          <a:xfrm>
            <a:off x="4944666" y="4005064"/>
            <a:ext cx="687664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126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4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fr-FR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90840" y="35358"/>
            <a:ext cx="11970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battery R&amp;I landscape in Europe</a:t>
            </a:r>
          </a:p>
        </p:txBody>
      </p:sp>
      <p:pic>
        <p:nvPicPr>
          <p:cNvPr id="42" name="Imag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40" y="927407"/>
            <a:ext cx="12032634" cy="551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04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A25E8-C2B2-4B66-B394-56DD77BFB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5F689D-B50B-4D79-96D0-A84B2D492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338" y="0"/>
            <a:ext cx="9200655" cy="676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279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E5D68-33E0-4207-AD3C-F7603DC3F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490" y="188640"/>
            <a:ext cx="8846774" cy="114300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3333FF"/>
                </a:solidFill>
              </a:rPr>
              <a:t>When?</a:t>
            </a:r>
            <a:endParaRPr lang="sv-SE" sz="4000" dirty="0">
              <a:solidFill>
                <a:srgbClr val="3333FF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1DB61BA-7263-4007-8D25-05024C09EF94}"/>
              </a:ext>
            </a:extLst>
          </p:cNvPr>
          <p:cNvGrpSpPr/>
          <p:nvPr/>
        </p:nvGrpSpPr>
        <p:grpSpPr>
          <a:xfrm>
            <a:off x="768202" y="908721"/>
            <a:ext cx="10244380" cy="5838595"/>
            <a:chOff x="960895" y="402956"/>
            <a:chExt cx="10244380" cy="5838595"/>
          </a:xfrm>
        </p:grpSpPr>
        <p:sp>
          <p:nvSpPr>
            <p:cNvPr id="4" name="Ovale">
              <a:extLst>
                <a:ext uri="{FF2B5EF4-FFF2-40B4-BE49-F238E27FC236}">
                  <a16:creationId xmlns:a16="http://schemas.microsoft.com/office/drawing/2014/main" id="{7FA33F5D-4F95-41A7-A5C4-88274886C956}"/>
                </a:ext>
              </a:extLst>
            </p:cNvPr>
            <p:cNvSpPr/>
            <p:nvPr/>
          </p:nvSpPr>
          <p:spPr>
            <a:xfrm>
              <a:off x="960895" y="402956"/>
              <a:ext cx="10244380" cy="5838595"/>
            </a:xfrm>
            <a:prstGeom prst="ellipse">
              <a:avLst/>
            </a:prstGeom>
            <a:gradFill flip="none" rotWithShape="1">
              <a:gsLst>
                <a:gs pos="35000">
                  <a:srgbClr val="51B132">
                    <a:alpha val="0"/>
                  </a:srgbClr>
                </a:gs>
                <a:gs pos="54000">
                  <a:srgbClr val="51B132">
                    <a:alpha val="70000"/>
                  </a:srgbClr>
                </a:gs>
                <a:gs pos="99000">
                  <a:srgbClr val="51B132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miter lim="400000"/>
            </a:ln>
            <a:effectLst>
              <a:outerShdw blurRad="190500" dist="177800" dir="4844050" rotWithShape="0">
                <a:srgbClr val="000000">
                  <a:alpha val="74342"/>
                </a:srgbClr>
              </a:outerShdw>
            </a:effectLst>
          </p:spPr>
          <p:txBody>
            <a:bodyPr lIns="50800" tIns="50800" rIns="50800" bIns="50800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 dirty="0">
                <a:solidFill>
                  <a:schemeClr val="bg1"/>
                </a:solidFill>
              </a:endParaRPr>
            </a:p>
          </p:txBody>
        </p:sp>
        <p:sp>
          <p:nvSpPr>
            <p:cNvPr id="5" name="Ellips 33">
              <a:extLst>
                <a:ext uri="{FF2B5EF4-FFF2-40B4-BE49-F238E27FC236}">
                  <a16:creationId xmlns:a16="http://schemas.microsoft.com/office/drawing/2014/main" id="{03A238FE-EDB5-41C0-8F8C-CC87B6666B8C}"/>
                </a:ext>
              </a:extLst>
            </p:cNvPr>
            <p:cNvSpPr/>
            <p:nvPr/>
          </p:nvSpPr>
          <p:spPr>
            <a:xfrm>
              <a:off x="1140431" y="616449"/>
              <a:ext cx="9883740" cy="54761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" name="Ellips 3">
              <a:extLst>
                <a:ext uri="{FF2B5EF4-FFF2-40B4-BE49-F238E27FC236}">
                  <a16:creationId xmlns:a16="http://schemas.microsoft.com/office/drawing/2014/main" id="{77DE5E1F-6CB8-42E3-94F6-B7A599907764}"/>
                </a:ext>
              </a:extLst>
            </p:cNvPr>
            <p:cNvSpPr/>
            <p:nvPr/>
          </p:nvSpPr>
          <p:spPr>
            <a:xfrm>
              <a:off x="2080408" y="2291141"/>
              <a:ext cx="1800000" cy="1800000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" name="Ellips 6">
              <a:extLst>
                <a:ext uri="{FF2B5EF4-FFF2-40B4-BE49-F238E27FC236}">
                  <a16:creationId xmlns:a16="http://schemas.microsoft.com/office/drawing/2014/main" id="{1C6651EE-DA27-4F02-9478-ADAC5012FA55}"/>
                </a:ext>
              </a:extLst>
            </p:cNvPr>
            <p:cNvSpPr/>
            <p:nvPr/>
          </p:nvSpPr>
          <p:spPr>
            <a:xfrm>
              <a:off x="3876667" y="2125047"/>
              <a:ext cx="3135336" cy="2232000"/>
            </a:xfrm>
            <a:prstGeom prst="ellipse">
              <a:avLst/>
            </a:prstGeom>
            <a:noFill/>
            <a:ln w="38100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" name="Ellips 8">
              <a:extLst>
                <a:ext uri="{FF2B5EF4-FFF2-40B4-BE49-F238E27FC236}">
                  <a16:creationId xmlns:a16="http://schemas.microsoft.com/office/drawing/2014/main" id="{05888921-B1ED-4360-BCD7-84085EF10FFA}"/>
                </a:ext>
              </a:extLst>
            </p:cNvPr>
            <p:cNvSpPr/>
            <p:nvPr/>
          </p:nvSpPr>
          <p:spPr>
            <a:xfrm>
              <a:off x="3886945" y="1662710"/>
              <a:ext cx="4686730" cy="3240000"/>
            </a:xfrm>
            <a:prstGeom prst="ellipse">
              <a:avLst/>
            </a:prstGeom>
            <a:noFill/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" name="Ellips 9">
              <a:extLst>
                <a:ext uri="{FF2B5EF4-FFF2-40B4-BE49-F238E27FC236}">
                  <a16:creationId xmlns:a16="http://schemas.microsoft.com/office/drawing/2014/main" id="{08F4C5B2-F462-4D6F-BA4D-739BA38729CB}"/>
                </a:ext>
              </a:extLst>
            </p:cNvPr>
            <p:cNvSpPr/>
            <p:nvPr/>
          </p:nvSpPr>
          <p:spPr>
            <a:xfrm>
              <a:off x="3885236" y="1167841"/>
              <a:ext cx="6690575" cy="432000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pic>
          <p:nvPicPr>
            <p:cNvPr id="10" name="Picture 6" descr="Syma X5HW - drönare med Wifi - Robotshopen">
              <a:hlinkClick r:id="rId2"/>
              <a:extLst>
                <a:ext uri="{FF2B5EF4-FFF2-40B4-BE49-F238E27FC236}">
                  <a16:creationId xmlns:a16="http://schemas.microsoft.com/office/drawing/2014/main" id="{C5B8B65B-98EB-433E-823B-5545829D9F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0335" y="1321220"/>
              <a:ext cx="1149801" cy="6073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ruta 12">
              <a:extLst>
                <a:ext uri="{FF2B5EF4-FFF2-40B4-BE49-F238E27FC236}">
                  <a16:creationId xmlns:a16="http://schemas.microsoft.com/office/drawing/2014/main" id="{2E4501B3-8424-42CB-AF98-877DB3494C37}"/>
                </a:ext>
              </a:extLst>
            </p:cNvPr>
            <p:cNvSpPr txBox="1"/>
            <p:nvPr/>
          </p:nvSpPr>
          <p:spPr>
            <a:xfrm>
              <a:off x="2199333" y="2684504"/>
              <a:ext cx="150298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000" dirty="0"/>
                <a:t>Lead</a:t>
              </a:r>
            </a:p>
            <a:p>
              <a:pPr algn="ctr"/>
              <a:r>
                <a:rPr lang="sv-SE" sz="2000" dirty="0"/>
                <a:t>Nickel</a:t>
              </a:r>
            </a:p>
            <a:p>
              <a:pPr algn="ctr"/>
              <a:r>
                <a:rPr lang="sv-SE" sz="2000" dirty="0"/>
                <a:t>Sodium</a:t>
              </a:r>
            </a:p>
            <a:p>
              <a:pPr algn="ctr"/>
              <a:r>
                <a:rPr lang="sv-SE" sz="2000" dirty="0"/>
                <a:t>Lithium</a:t>
              </a:r>
            </a:p>
          </p:txBody>
        </p:sp>
        <p:pic>
          <p:nvPicPr>
            <p:cNvPr id="12" name="Picture 2" descr="Volvo om sin första elbil - och resan dit - Allt om Elbil">
              <a:hlinkClick r:id="rId4"/>
              <a:extLst>
                <a:ext uri="{FF2B5EF4-FFF2-40B4-BE49-F238E27FC236}">
                  <a16:creationId xmlns:a16="http://schemas.microsoft.com/office/drawing/2014/main" id="{ADE90A99-532B-45F1-B530-F74260F9FD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8011" y="5419421"/>
              <a:ext cx="999214" cy="487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8" descr="Solar Battery Key Facts">
              <a:hlinkClick r:id="rId6"/>
              <a:extLst>
                <a:ext uri="{FF2B5EF4-FFF2-40B4-BE49-F238E27FC236}">
                  <a16:creationId xmlns:a16="http://schemas.microsoft.com/office/drawing/2014/main" id="{C5A633DC-B506-4047-BD50-E26CF0C119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0410" y="4595189"/>
              <a:ext cx="999215" cy="9992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0" descr="Wind-to-battery aids Acciona integration commitment | Windpower ...">
              <a:hlinkClick r:id="rId8"/>
              <a:extLst>
                <a:ext uri="{FF2B5EF4-FFF2-40B4-BE49-F238E27FC236}">
                  <a16:creationId xmlns:a16="http://schemas.microsoft.com/office/drawing/2014/main" id="{22FABADD-9643-4149-A9DB-B3E3794346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9925" y="4280208"/>
              <a:ext cx="750580" cy="499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ruta 17">
              <a:extLst>
                <a:ext uri="{FF2B5EF4-FFF2-40B4-BE49-F238E27FC236}">
                  <a16:creationId xmlns:a16="http://schemas.microsoft.com/office/drawing/2014/main" id="{F378E4DB-796D-481A-AB21-E09D0A00890D}"/>
                </a:ext>
              </a:extLst>
            </p:cNvPr>
            <p:cNvSpPr txBox="1"/>
            <p:nvPr/>
          </p:nvSpPr>
          <p:spPr>
            <a:xfrm>
              <a:off x="3991890" y="2861156"/>
              <a:ext cx="277060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000" dirty="0" err="1"/>
                <a:t>Next</a:t>
              </a:r>
              <a:r>
                <a:rPr lang="sv-SE" sz="2000" dirty="0"/>
                <a:t> generation </a:t>
              </a:r>
              <a:r>
                <a:rPr lang="sv-SE" sz="2000" dirty="0" err="1"/>
                <a:t>lithium-ion</a:t>
              </a:r>
              <a:endParaRPr lang="sv-SE" sz="2000" dirty="0"/>
            </a:p>
            <a:p>
              <a:pPr algn="ctr"/>
              <a:r>
                <a:rPr lang="sv-SE" sz="2000" dirty="0"/>
                <a:t>Na-</a:t>
              </a:r>
              <a:r>
                <a:rPr lang="sv-SE" sz="2000" dirty="0" err="1"/>
                <a:t>ion</a:t>
              </a:r>
              <a:endParaRPr lang="sv-SE" sz="2000" dirty="0"/>
            </a:p>
            <a:p>
              <a:pPr algn="ctr"/>
              <a:r>
                <a:rPr lang="sv-SE" sz="2000" dirty="0"/>
                <a:t>Redox </a:t>
              </a:r>
              <a:r>
                <a:rPr lang="sv-SE" sz="2000" dirty="0" err="1"/>
                <a:t>flow</a:t>
              </a:r>
              <a:r>
                <a:rPr lang="sv-SE" sz="2000" dirty="0"/>
                <a:t> </a:t>
              </a:r>
            </a:p>
          </p:txBody>
        </p:sp>
        <p:sp>
          <p:nvSpPr>
            <p:cNvPr id="16" name="textruta 18">
              <a:extLst>
                <a:ext uri="{FF2B5EF4-FFF2-40B4-BE49-F238E27FC236}">
                  <a16:creationId xmlns:a16="http://schemas.microsoft.com/office/drawing/2014/main" id="{7F71ABC1-46B3-4497-A6DB-EE39B0389D4B}"/>
                </a:ext>
              </a:extLst>
            </p:cNvPr>
            <p:cNvSpPr txBox="1"/>
            <p:nvPr/>
          </p:nvSpPr>
          <p:spPr>
            <a:xfrm>
              <a:off x="7137639" y="2453652"/>
              <a:ext cx="9480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000" dirty="0"/>
                <a:t>Solid </a:t>
              </a:r>
              <a:r>
                <a:rPr lang="sv-SE" sz="2000" dirty="0" err="1"/>
                <a:t>state</a:t>
              </a:r>
              <a:r>
                <a:rPr lang="sv-SE" sz="2000" dirty="0"/>
                <a:t> </a:t>
              </a:r>
              <a:r>
                <a:rPr lang="sv-SE" sz="2000" dirty="0" err="1"/>
                <a:t>lithium</a:t>
              </a:r>
              <a:endParaRPr lang="sv-SE" sz="2000" dirty="0"/>
            </a:p>
          </p:txBody>
        </p:sp>
        <p:sp>
          <p:nvSpPr>
            <p:cNvPr id="17" name="textruta 20">
              <a:extLst>
                <a:ext uri="{FF2B5EF4-FFF2-40B4-BE49-F238E27FC236}">
                  <a16:creationId xmlns:a16="http://schemas.microsoft.com/office/drawing/2014/main" id="{BE9B3C1A-D224-4E97-89CA-494747B4DD91}"/>
                </a:ext>
              </a:extLst>
            </p:cNvPr>
            <p:cNvSpPr txBox="1"/>
            <p:nvPr/>
          </p:nvSpPr>
          <p:spPr>
            <a:xfrm>
              <a:off x="9025735" y="2191113"/>
              <a:ext cx="12123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000" dirty="0" err="1"/>
                <a:t>Metal</a:t>
              </a:r>
              <a:r>
                <a:rPr lang="sv-SE" sz="2000" dirty="0"/>
                <a:t> air</a:t>
              </a:r>
            </a:p>
          </p:txBody>
        </p:sp>
        <p:sp>
          <p:nvSpPr>
            <p:cNvPr id="18" name="textruta 21">
              <a:extLst>
                <a:ext uri="{FF2B5EF4-FFF2-40B4-BE49-F238E27FC236}">
                  <a16:creationId xmlns:a16="http://schemas.microsoft.com/office/drawing/2014/main" id="{94402F90-FA28-432B-B23E-B1150FE1ACB1}"/>
                </a:ext>
              </a:extLst>
            </p:cNvPr>
            <p:cNvSpPr txBox="1"/>
            <p:nvPr/>
          </p:nvSpPr>
          <p:spPr>
            <a:xfrm>
              <a:off x="7916132" y="1653797"/>
              <a:ext cx="16952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000" dirty="0" err="1"/>
                <a:t>Metal</a:t>
              </a:r>
              <a:r>
                <a:rPr lang="sv-SE" sz="2000" dirty="0"/>
                <a:t> </a:t>
              </a:r>
              <a:r>
                <a:rPr lang="sv-SE" sz="2000" dirty="0" err="1"/>
                <a:t>sulfur</a:t>
              </a:r>
              <a:endParaRPr lang="sv-SE" sz="2000" dirty="0"/>
            </a:p>
          </p:txBody>
        </p:sp>
        <p:sp>
          <p:nvSpPr>
            <p:cNvPr id="19" name="textruta 22">
              <a:extLst>
                <a:ext uri="{FF2B5EF4-FFF2-40B4-BE49-F238E27FC236}">
                  <a16:creationId xmlns:a16="http://schemas.microsoft.com/office/drawing/2014/main" id="{47D47C2D-0CB4-4CF6-8F77-90745D04552C}"/>
                </a:ext>
              </a:extLst>
            </p:cNvPr>
            <p:cNvSpPr txBox="1"/>
            <p:nvPr/>
          </p:nvSpPr>
          <p:spPr>
            <a:xfrm>
              <a:off x="7289407" y="4736051"/>
              <a:ext cx="15196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000" dirty="0"/>
                <a:t>Magnesium</a:t>
              </a:r>
            </a:p>
          </p:txBody>
        </p:sp>
        <p:sp>
          <p:nvSpPr>
            <p:cNvPr id="20" name="textruta 23">
              <a:extLst>
                <a:ext uri="{FF2B5EF4-FFF2-40B4-BE49-F238E27FC236}">
                  <a16:creationId xmlns:a16="http://schemas.microsoft.com/office/drawing/2014/main" id="{ABCA3604-4F89-4FDD-8AC0-34DFF94E8785}"/>
                </a:ext>
              </a:extLst>
            </p:cNvPr>
            <p:cNvSpPr txBox="1"/>
            <p:nvPr/>
          </p:nvSpPr>
          <p:spPr>
            <a:xfrm>
              <a:off x="8503764" y="4300178"/>
              <a:ext cx="14178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000" dirty="0"/>
                <a:t>Calcium</a:t>
              </a:r>
            </a:p>
          </p:txBody>
        </p:sp>
        <p:sp>
          <p:nvSpPr>
            <p:cNvPr id="21" name="textruta 24">
              <a:extLst>
                <a:ext uri="{FF2B5EF4-FFF2-40B4-BE49-F238E27FC236}">
                  <a16:creationId xmlns:a16="http://schemas.microsoft.com/office/drawing/2014/main" id="{20C94FCD-6DDF-45A5-BE61-73CE2ECB148E}"/>
                </a:ext>
              </a:extLst>
            </p:cNvPr>
            <p:cNvSpPr txBox="1"/>
            <p:nvPr/>
          </p:nvSpPr>
          <p:spPr>
            <a:xfrm>
              <a:off x="8869908" y="3624282"/>
              <a:ext cx="14178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000" dirty="0"/>
                <a:t>Aluminium</a:t>
              </a:r>
            </a:p>
          </p:txBody>
        </p:sp>
        <p:sp>
          <p:nvSpPr>
            <p:cNvPr id="22" name="textruta 27">
              <a:extLst>
                <a:ext uri="{FF2B5EF4-FFF2-40B4-BE49-F238E27FC236}">
                  <a16:creationId xmlns:a16="http://schemas.microsoft.com/office/drawing/2014/main" id="{DB87C8E2-CC37-40B0-98D1-73B3323F0C17}"/>
                </a:ext>
              </a:extLst>
            </p:cNvPr>
            <p:cNvSpPr txBox="1"/>
            <p:nvPr/>
          </p:nvSpPr>
          <p:spPr>
            <a:xfrm>
              <a:off x="2553020" y="2363060"/>
              <a:ext cx="13165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000" b="1" dirty="0" err="1"/>
                <a:t>Today</a:t>
              </a:r>
              <a:endParaRPr lang="sv-SE" sz="2000" b="1" dirty="0"/>
            </a:p>
          </p:txBody>
        </p:sp>
        <p:sp>
          <p:nvSpPr>
            <p:cNvPr id="23" name="textruta 28">
              <a:extLst>
                <a:ext uri="{FF2B5EF4-FFF2-40B4-BE49-F238E27FC236}">
                  <a16:creationId xmlns:a16="http://schemas.microsoft.com/office/drawing/2014/main" id="{534DA296-F37C-41B5-B42E-B629840D81AB}"/>
                </a:ext>
              </a:extLst>
            </p:cNvPr>
            <p:cNvSpPr txBox="1"/>
            <p:nvPr/>
          </p:nvSpPr>
          <p:spPr>
            <a:xfrm>
              <a:off x="4700318" y="2229496"/>
              <a:ext cx="13250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000" b="1" dirty="0" err="1"/>
                <a:t>Tomorrow</a:t>
              </a:r>
              <a:endParaRPr lang="sv-SE" sz="2000" b="1" dirty="0"/>
            </a:p>
          </p:txBody>
        </p:sp>
        <p:sp>
          <p:nvSpPr>
            <p:cNvPr id="24" name="textruta 29">
              <a:extLst>
                <a:ext uri="{FF2B5EF4-FFF2-40B4-BE49-F238E27FC236}">
                  <a16:creationId xmlns:a16="http://schemas.microsoft.com/office/drawing/2014/main" id="{C52B5B07-32F2-4BA9-9D0C-6763BAE14DFD}"/>
                </a:ext>
              </a:extLst>
            </p:cNvPr>
            <p:cNvSpPr txBox="1"/>
            <p:nvPr/>
          </p:nvSpPr>
          <p:spPr>
            <a:xfrm>
              <a:off x="5494070" y="1664704"/>
              <a:ext cx="17717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b="1" dirty="0"/>
                <a:t>2025-2030</a:t>
              </a:r>
            </a:p>
          </p:txBody>
        </p:sp>
        <p:sp>
          <p:nvSpPr>
            <p:cNvPr id="25" name="textruta 30">
              <a:extLst>
                <a:ext uri="{FF2B5EF4-FFF2-40B4-BE49-F238E27FC236}">
                  <a16:creationId xmlns:a16="http://schemas.microsoft.com/office/drawing/2014/main" id="{D7657D9A-CF86-4495-BE2A-79615BAAA68C}"/>
                </a:ext>
              </a:extLst>
            </p:cNvPr>
            <p:cNvSpPr txBox="1"/>
            <p:nvPr/>
          </p:nvSpPr>
          <p:spPr>
            <a:xfrm>
              <a:off x="7102748" y="1220905"/>
              <a:ext cx="13250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b="1" dirty="0" err="1"/>
                <a:t>Future</a:t>
              </a:r>
              <a:endParaRPr lang="sv-SE" b="1" dirty="0"/>
            </a:p>
          </p:txBody>
        </p:sp>
        <p:pic>
          <p:nvPicPr>
            <p:cNvPr id="26" name="Picture 2" descr="All-electric ferry with longest range in operation saves 2,000 ...">
              <a:hlinkClick r:id="rId10"/>
              <a:extLst>
                <a:ext uri="{FF2B5EF4-FFF2-40B4-BE49-F238E27FC236}">
                  <a16:creationId xmlns:a16="http://schemas.microsoft.com/office/drawing/2014/main" id="{07479D01-D877-4815-885F-ECA74BC3C4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3766" y="1753652"/>
              <a:ext cx="896794" cy="442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ruta 36">
              <a:extLst>
                <a:ext uri="{FF2B5EF4-FFF2-40B4-BE49-F238E27FC236}">
                  <a16:creationId xmlns:a16="http://schemas.microsoft.com/office/drawing/2014/main" id="{851069A7-F69F-46E7-94F7-149882332D47}"/>
                </a:ext>
              </a:extLst>
            </p:cNvPr>
            <p:cNvSpPr txBox="1"/>
            <p:nvPr/>
          </p:nvSpPr>
          <p:spPr>
            <a:xfrm>
              <a:off x="8922383" y="2861155"/>
              <a:ext cx="12552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000" dirty="0" err="1"/>
                <a:t>Organic</a:t>
              </a:r>
              <a:endParaRPr lang="sv-SE" sz="2000" dirty="0"/>
            </a:p>
          </p:txBody>
        </p:sp>
        <p:sp>
          <p:nvSpPr>
            <p:cNvPr id="28" name="textruta 37">
              <a:extLst>
                <a:ext uri="{FF2B5EF4-FFF2-40B4-BE49-F238E27FC236}">
                  <a16:creationId xmlns:a16="http://schemas.microsoft.com/office/drawing/2014/main" id="{C161BDCF-3119-467B-AC67-FAE8F9846DA6}"/>
                </a:ext>
              </a:extLst>
            </p:cNvPr>
            <p:cNvSpPr txBox="1"/>
            <p:nvPr/>
          </p:nvSpPr>
          <p:spPr>
            <a:xfrm>
              <a:off x="6649623" y="4091141"/>
              <a:ext cx="8164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000" dirty="0" err="1"/>
                <a:t>Zn</a:t>
              </a:r>
              <a:r>
                <a:rPr lang="sv-SE" sz="2000" dirty="0"/>
                <a:t>-air</a:t>
              </a:r>
            </a:p>
          </p:txBody>
        </p:sp>
        <p:pic>
          <p:nvPicPr>
            <p:cNvPr id="29" name="Picture 2" descr="Eltruck Staplare-stå Jungheinrich - industritorget.se">
              <a:hlinkClick r:id="rId12"/>
              <a:extLst>
                <a:ext uri="{FF2B5EF4-FFF2-40B4-BE49-F238E27FC236}">
                  <a16:creationId xmlns:a16="http://schemas.microsoft.com/office/drawing/2014/main" id="{D99487F6-A47C-4922-9C76-A123CD6C5C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2557" y="2763170"/>
              <a:ext cx="659879" cy="880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 descr="Ellastbil-arkiv - Allt om Elbil">
              <a:hlinkClick r:id="rId14"/>
              <a:extLst>
                <a:ext uri="{FF2B5EF4-FFF2-40B4-BE49-F238E27FC236}">
                  <a16:creationId xmlns:a16="http://schemas.microsoft.com/office/drawing/2014/main" id="{607EE66B-4437-4540-8404-93F5DD6207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7450" y="809738"/>
              <a:ext cx="816449" cy="533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39162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2CFE6-4625-439D-B20B-76F6BE35E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207C73-7256-420E-BE0E-2EBB8F7B7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2" y="692696"/>
            <a:ext cx="12050375" cy="63367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712656-49FE-41CF-AB19-6CE2EBB734D3}"/>
              </a:ext>
            </a:extLst>
          </p:cNvPr>
          <p:cNvSpPr txBox="1"/>
          <p:nvPr/>
        </p:nvSpPr>
        <p:spPr>
          <a:xfrm>
            <a:off x="-95894" y="-27384"/>
            <a:ext cx="12297694" cy="720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BATT4EU Strategic research agenda (EU battery partnership)</a:t>
            </a:r>
            <a:endParaRPr lang="sv-SE" sz="3600" dirty="0"/>
          </a:p>
        </p:txBody>
      </p:sp>
    </p:spTree>
    <p:extLst>
      <p:ext uri="{BB962C8B-B14F-4D97-AF65-F5344CB8AC3E}">
        <p14:creationId xmlns:p14="http://schemas.microsoft.com/office/powerpoint/2010/main" val="3142745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0E7DD-150F-4E5E-A19C-5F446134D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7094" y="434232"/>
            <a:ext cx="9144000" cy="594470"/>
          </a:xfrm>
        </p:spPr>
        <p:txBody>
          <a:bodyPr/>
          <a:lstStyle/>
          <a:p>
            <a:r>
              <a:rPr lang="nb-NO" dirty="0"/>
              <a:t>Batteries Europe and roadmaps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0946F9-7D74-40F5-B7F7-89CEF1C6AB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994" y="1484784"/>
            <a:ext cx="5638800" cy="4306627"/>
          </a:xfrm>
        </p:spPr>
        <p:txBody>
          <a:bodyPr/>
          <a:lstStyle/>
          <a:p>
            <a:pPr>
              <a:spcAft>
                <a:spcPts val="300"/>
              </a:spcAft>
            </a:pPr>
            <a:endParaRPr lang="en-US" sz="1600" b="1" dirty="0">
              <a:solidFill>
                <a:schemeClr val="accent1">
                  <a:lumMod val="75000"/>
                </a:schemeClr>
              </a:solidFill>
              <a:cs typeface="+mn-cs"/>
            </a:endParaRPr>
          </a:p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cs typeface="+mn-cs"/>
              </a:rPr>
              <a:t>2021 6 Roadmaps covering Battery value chain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cs typeface="+mn-cs"/>
              </a:rPr>
              <a:t>New and Emerging Battery Technologies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cs typeface="+mn-cs"/>
              </a:rPr>
              <a:t>Batteries Raw Materials &amp; Recycling x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cs typeface="+mn-cs"/>
              </a:rPr>
              <a:t>Advance Materials for Batteries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cs typeface="+mn-cs"/>
              </a:rPr>
              <a:t>Battery Cell Design &amp; Manufacturing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cs typeface="+mn-cs"/>
              </a:rPr>
              <a:t>Mobility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cs typeface="+mn-cs"/>
              </a:rPr>
              <a:t>Stationary Applications</a:t>
            </a:r>
            <a:endParaRPr lang="en-GB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BFDDF3A-EB5E-44CA-8A57-E02F8B6A4886}"/>
              </a:ext>
            </a:extLst>
          </p:cNvPr>
          <p:cNvSpPr txBox="1">
            <a:spLocks/>
          </p:cNvSpPr>
          <p:nvPr/>
        </p:nvSpPr>
        <p:spPr>
          <a:xfrm>
            <a:off x="6911280" y="1589347"/>
            <a:ext cx="5810250" cy="43066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  <a:defRPr/>
            </a:pPr>
            <a:endParaRPr lang="en-US" sz="1600" b="1" dirty="0">
              <a:solidFill>
                <a:srgbClr val="4472C4">
                  <a:lumMod val="75000"/>
                </a:srgbClr>
              </a:solidFill>
            </a:endParaRPr>
          </a:p>
          <a:p>
            <a:pPr>
              <a:spcBef>
                <a:spcPts val="300"/>
              </a:spcBef>
              <a:defRPr/>
            </a:pPr>
            <a:r>
              <a:rPr lang="en-US" sz="1600" b="1" dirty="0">
                <a:solidFill>
                  <a:srgbClr val="4472C4">
                    <a:lumMod val="75000"/>
                  </a:srgbClr>
                </a:solidFill>
              </a:rPr>
              <a:t>2021 Position Papers</a:t>
            </a:r>
          </a:p>
          <a:p>
            <a:pPr marL="171450" indent="-17145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4472C4">
                    <a:lumMod val="75000"/>
                  </a:srgbClr>
                </a:solidFill>
              </a:rPr>
              <a:t>Education &amp; Skills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4472C4">
                    <a:lumMod val="75000"/>
                  </a:srgbClr>
                </a:solidFill>
              </a:rPr>
              <a:t>Sustainability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4472C4">
                    <a:lumMod val="75000"/>
                  </a:srgbClr>
                </a:solidFill>
              </a:rPr>
              <a:t>Safety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4472C4">
                    <a:lumMod val="75000"/>
                  </a:srgbClr>
                </a:solidFill>
              </a:rPr>
              <a:t>Digitalization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rgbClr val="4472C4">
                  <a:lumMod val="75000"/>
                </a:srgbClr>
              </a:solidFill>
            </a:endParaRPr>
          </a:p>
          <a:p>
            <a:pPr>
              <a:defRPr/>
            </a:pPr>
            <a:endParaRPr lang="en-GB" sz="1600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>
              <a:spcAft>
                <a:spcPts val="300"/>
              </a:spcAft>
              <a:defRPr/>
            </a:pPr>
            <a:endParaRPr lang="en-US" sz="1600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>
              <a:spcBef>
                <a:spcPts val="0"/>
              </a:spcBef>
              <a:defRPr/>
            </a:pPr>
            <a:endParaRPr lang="en-US" sz="1600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>
              <a:spcBef>
                <a:spcPts val="0"/>
              </a:spcBef>
              <a:defRPr/>
            </a:pPr>
            <a:endParaRPr lang="en-US" sz="1600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>
              <a:spcBef>
                <a:spcPts val="0"/>
              </a:spcBef>
              <a:defRPr/>
            </a:pPr>
            <a:endParaRPr lang="en-US" sz="1600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>
              <a:defRPr/>
            </a:pPr>
            <a:endParaRPr lang="en-GB" sz="20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510786"/>
      </p:ext>
    </p:extLst>
  </p:cSld>
  <p:clrMapOvr>
    <a:masterClrMapping/>
  </p:clrMapOvr>
</p:sld>
</file>

<file path=ppt/theme/theme1.xml><?xml version="1.0" encoding="utf-8"?>
<a:theme xmlns:a="http://schemas.openxmlformats.org/drawingml/2006/main" name="UU Guldka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 BATTERY 2030+ Semi dar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3329</TotalTime>
  <Words>832</Words>
  <Application>Microsoft Office PowerPoint</Application>
  <PresentationFormat>Custom</PresentationFormat>
  <Paragraphs>151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Arial</vt:lpstr>
      <vt:lpstr>Calibri</vt:lpstr>
      <vt:lpstr>Calibri Light</vt:lpstr>
      <vt:lpstr>Helvetica</vt:lpstr>
      <vt:lpstr>Helvetica Neue Medium</vt:lpstr>
      <vt:lpstr>Verdana</vt:lpstr>
      <vt:lpstr>Wingdings</vt:lpstr>
      <vt:lpstr>UU Guldkant</vt:lpstr>
      <vt:lpstr>Master</vt:lpstr>
      <vt:lpstr>Conception personnalisée</vt:lpstr>
      <vt:lpstr>1_ BATTERY 2030+ Semi dark</vt:lpstr>
      <vt:lpstr>PowerPoint Presentation</vt:lpstr>
      <vt:lpstr>PowerPoint Presentation</vt:lpstr>
      <vt:lpstr>PowerPoint Presentation</vt:lpstr>
      <vt:lpstr>The European SET-Plan action 7</vt:lpstr>
      <vt:lpstr>PowerPoint Presentation</vt:lpstr>
      <vt:lpstr>PowerPoint Presentation</vt:lpstr>
      <vt:lpstr>When?</vt:lpstr>
      <vt:lpstr>PowerPoint Presentation</vt:lpstr>
      <vt:lpstr>Batteries Europe and roadmaps</vt:lpstr>
      <vt:lpstr>PowerPoint Presentation</vt:lpstr>
      <vt:lpstr>PowerPoint Presentation</vt:lpstr>
      <vt:lpstr>PowerPoint Presentation</vt:lpstr>
      <vt:lpstr>Some highlights</vt:lpstr>
      <vt:lpstr>PowerPoint Presentation</vt:lpstr>
      <vt:lpstr>Roadmap – longer than 10 year perspective</vt:lpstr>
      <vt:lpstr>PowerPoint Presentation</vt:lpstr>
      <vt:lpstr>PowerPoint Presentation</vt:lpstr>
      <vt:lpstr>PowerPoint Presentation</vt:lpstr>
      <vt:lpstr>Autonomous Materials discovery</vt:lpstr>
      <vt:lpstr>SENSING</vt:lpstr>
      <vt:lpstr>battery 2030+</vt:lpstr>
      <vt:lpstr>PowerPoint Presentation</vt:lpstr>
      <vt:lpstr>Thank you</vt:lpstr>
      <vt:lpstr>PowerPoint Presentation</vt:lpstr>
    </vt:vector>
  </TitlesOfParts>
  <Company>Engelska parken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Josefin Svensson</dc:creator>
  <cp:lastModifiedBy>Kristina Edström</cp:lastModifiedBy>
  <cp:revision>121</cp:revision>
  <dcterms:created xsi:type="dcterms:W3CDTF">2013-08-22T05:59:05Z</dcterms:created>
  <dcterms:modified xsi:type="dcterms:W3CDTF">2021-10-26T10:54:07Z</dcterms:modified>
</cp:coreProperties>
</file>